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0" r:id="rId3"/>
  </p:sldMasterIdLst>
  <p:notesMasterIdLst>
    <p:notesMasterId r:id="rId29"/>
  </p:notesMasterIdLst>
  <p:handoutMasterIdLst>
    <p:handoutMasterId r:id="rId30"/>
  </p:handoutMasterIdLst>
  <p:sldIdLst>
    <p:sldId id="294" r:id="rId4"/>
    <p:sldId id="256" r:id="rId5"/>
    <p:sldId id="263" r:id="rId6"/>
    <p:sldId id="289" r:id="rId7"/>
    <p:sldId id="283" r:id="rId8"/>
    <p:sldId id="266" r:id="rId9"/>
    <p:sldId id="265" r:id="rId10"/>
    <p:sldId id="267" r:id="rId11"/>
    <p:sldId id="275" r:id="rId12"/>
    <p:sldId id="274" r:id="rId13"/>
    <p:sldId id="276" r:id="rId14"/>
    <p:sldId id="277" r:id="rId15"/>
    <p:sldId id="278" r:id="rId16"/>
    <p:sldId id="279" r:id="rId17"/>
    <p:sldId id="280" r:id="rId18"/>
    <p:sldId id="282" r:id="rId19"/>
    <p:sldId id="285" r:id="rId20"/>
    <p:sldId id="286" r:id="rId21"/>
    <p:sldId id="284" r:id="rId22"/>
    <p:sldId id="288" r:id="rId23"/>
    <p:sldId id="287" r:id="rId24"/>
    <p:sldId id="290" r:id="rId25"/>
    <p:sldId id="291" r:id="rId26"/>
    <p:sldId id="292" r:id="rId27"/>
    <p:sldId id="293" r:id="rId2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74" autoAdjust="0"/>
  </p:normalViewPr>
  <p:slideViewPr>
    <p:cSldViewPr>
      <p:cViewPr varScale="1">
        <p:scale>
          <a:sx n="104" d="100"/>
          <a:sy n="104" d="100"/>
        </p:scale>
        <p:origin x="120" y="378"/>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http://www.naldic.org.uk/Resources/NALDIC/Research%20and%20Information/Documents/Copy%20of%20EALpupils1997201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GB"/>
              <a:t>Number of pupils learning EAL 1997-2013</a:t>
            </a:r>
          </a:p>
        </c:rich>
      </c:tx>
      <c:layout>
        <c:manualLayout>
          <c:xMode val="edge"/>
          <c:yMode val="edge"/>
          <c:x val="0.33471074380165289"/>
          <c:y val="2.0338983050847456E-2"/>
        </c:manualLayout>
      </c:layout>
      <c:overlay val="0"/>
      <c:spPr>
        <a:noFill/>
        <a:ln w="25400">
          <a:noFill/>
        </a:ln>
      </c:spPr>
    </c:title>
    <c:autoTitleDeleted val="0"/>
    <c:plotArea>
      <c:layout>
        <c:manualLayout>
          <c:layoutTarget val="inner"/>
          <c:xMode val="edge"/>
          <c:yMode val="edge"/>
          <c:x val="8.161157024793389E-2"/>
          <c:y val="0.1271186440677966"/>
          <c:w val="0.90805785123966942"/>
          <c:h val="0.75254237288135595"/>
        </c:manualLayout>
      </c:layout>
      <c:barChart>
        <c:barDir val="col"/>
        <c:grouping val="stacked"/>
        <c:varyColors val="0"/>
        <c:ser>
          <c:idx val="0"/>
          <c:order val="0"/>
          <c:tx>
            <c:strRef>
              <c:f>'[Copy of EALpupils19972013.xls]Data'!$B$3</c:f>
              <c:strCache>
                <c:ptCount val="1"/>
                <c:pt idx="0">
                  <c:v>Number of primary pupils whose first language is other than English</c:v>
                </c:pt>
              </c:strCache>
            </c:strRef>
          </c:tx>
          <c:spPr>
            <a:solidFill>
              <a:srgbClr val="9999FF"/>
            </a:solidFill>
            <a:ln w="12700">
              <a:solidFill>
                <a:srgbClr val="000000"/>
              </a:solidFill>
              <a:prstDash val="solid"/>
            </a:ln>
          </c:spPr>
          <c:invertIfNegative val="0"/>
          <c:cat>
            <c:numRef>
              <c:f>'[Copy of EALpupils19972013.xls]Data'!$A$4:$A$20</c:f>
              <c:numCache>
                <c:formatCode>General</c:formatCod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numCache>
            </c:numRef>
          </c:cat>
          <c:val>
            <c:numRef>
              <c:f>'[Copy of EALpupils19972013.xls]Data'!$B$4:$B$20</c:f>
              <c:numCache>
                <c:formatCode>#,##0</c:formatCode>
                <c:ptCount val="17"/>
                <c:pt idx="0">
                  <c:v>276200</c:v>
                </c:pt>
                <c:pt idx="1">
                  <c:v>303635</c:v>
                </c:pt>
                <c:pt idx="2">
                  <c:v>301800</c:v>
                </c:pt>
                <c:pt idx="3">
                  <c:v>311512</c:v>
                </c:pt>
                <c:pt idx="4">
                  <c:v>331512</c:v>
                </c:pt>
                <c:pt idx="5">
                  <c:v>350483</c:v>
                </c:pt>
                <c:pt idx="6">
                  <c:v>362690</c:v>
                </c:pt>
                <c:pt idx="7">
                  <c:v>376600</c:v>
                </c:pt>
                <c:pt idx="8">
                  <c:v>395270</c:v>
                </c:pt>
                <c:pt idx="9">
                  <c:v>419600</c:v>
                </c:pt>
                <c:pt idx="10">
                  <c:v>447650</c:v>
                </c:pt>
                <c:pt idx="11">
                  <c:v>470080</c:v>
                </c:pt>
                <c:pt idx="12">
                  <c:v>491340</c:v>
                </c:pt>
                <c:pt idx="13">
                  <c:v>518020</c:v>
                </c:pt>
                <c:pt idx="14">
                  <c:v>547030</c:v>
                </c:pt>
                <c:pt idx="15">
                  <c:v>577555</c:v>
                </c:pt>
                <c:pt idx="16">
                  <c:v>612160</c:v>
                </c:pt>
              </c:numCache>
            </c:numRef>
          </c:val>
        </c:ser>
        <c:ser>
          <c:idx val="1"/>
          <c:order val="1"/>
          <c:tx>
            <c:strRef>
              <c:f>'[Copy of EALpupils19972013.xls]Data'!$D$3</c:f>
              <c:strCache>
                <c:ptCount val="1"/>
                <c:pt idx="0">
                  <c:v>Number of secondary pupils whose first language is other than English</c:v>
                </c:pt>
              </c:strCache>
            </c:strRef>
          </c:tx>
          <c:spPr>
            <a:solidFill>
              <a:srgbClr val="993366"/>
            </a:solidFill>
            <a:ln w="12700">
              <a:solidFill>
                <a:srgbClr val="000000"/>
              </a:solidFill>
              <a:prstDash val="solid"/>
            </a:ln>
          </c:spPr>
          <c:invertIfNegative val="0"/>
          <c:cat>
            <c:numRef>
              <c:f>'[Copy of EALpupils19972013.xls]Data'!$A$4:$A$20</c:f>
              <c:numCache>
                <c:formatCode>General</c:formatCod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numCache>
            </c:numRef>
          </c:cat>
          <c:val>
            <c:numRef>
              <c:f>'[Copy of EALpupils19972013.xls]Data'!$D$4:$D$20</c:f>
              <c:numCache>
                <c:formatCode>#,##0</c:formatCode>
                <c:ptCount val="17"/>
                <c:pt idx="0">
                  <c:v>222800</c:v>
                </c:pt>
                <c:pt idx="1">
                  <c:v>238532</c:v>
                </c:pt>
                <c:pt idx="2">
                  <c:v>244684</c:v>
                </c:pt>
                <c:pt idx="3">
                  <c:v>255256</c:v>
                </c:pt>
                <c:pt idx="4">
                  <c:v>258893</c:v>
                </c:pt>
                <c:pt idx="5">
                  <c:v>282235</c:v>
                </c:pt>
                <c:pt idx="6">
                  <c:v>291110</c:v>
                </c:pt>
                <c:pt idx="7">
                  <c:v>292890</c:v>
                </c:pt>
                <c:pt idx="8">
                  <c:v>299200</c:v>
                </c:pt>
                <c:pt idx="9">
                  <c:v>314950</c:v>
                </c:pt>
                <c:pt idx="10">
                  <c:v>342140</c:v>
                </c:pt>
                <c:pt idx="11">
                  <c:v>354300</c:v>
                </c:pt>
                <c:pt idx="12">
                  <c:v>362600</c:v>
                </c:pt>
                <c:pt idx="13">
                  <c:v>378210</c:v>
                </c:pt>
                <c:pt idx="14">
                  <c:v>399550</c:v>
                </c:pt>
                <c:pt idx="15">
                  <c:v>417765</c:v>
                </c:pt>
                <c:pt idx="16">
                  <c:v>436150</c:v>
                </c:pt>
              </c:numCache>
            </c:numRef>
          </c:val>
        </c:ser>
        <c:ser>
          <c:idx val="2"/>
          <c:order val="2"/>
          <c:tx>
            <c:strRef>
              <c:f>'[Copy of EALpupils19972013.xls]Data'!$E$3</c:f>
              <c:strCache>
                <c:ptCount val="1"/>
                <c:pt idx="0">
                  <c:v>Percentage of secondary pupils whose first language is other than English </c:v>
                </c:pt>
              </c:strCache>
            </c:strRef>
          </c:tx>
          <c:spPr>
            <a:solidFill>
              <a:srgbClr val="FFFFCC"/>
            </a:solidFill>
            <a:ln w="12700">
              <a:solidFill>
                <a:srgbClr val="000000"/>
              </a:solidFill>
              <a:prstDash val="solid"/>
            </a:ln>
          </c:spPr>
          <c:invertIfNegative val="0"/>
          <c:cat>
            <c:numRef>
              <c:f>'[Copy of EALpupils19972013.xls]Data'!$A$4:$A$20</c:f>
              <c:numCache>
                <c:formatCode>General</c:formatCod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numCache>
            </c:numRef>
          </c:cat>
          <c:val>
            <c:numRef>
              <c:f>'[Copy of EALpupils19972013.xls]Data'!$E$4:$E$20</c:f>
              <c:numCache>
                <c:formatCode>General</c:formatCode>
                <c:ptCount val="17"/>
                <c:pt idx="0">
                  <c:v>7.3</c:v>
                </c:pt>
                <c:pt idx="1">
                  <c:v>7.8</c:v>
                </c:pt>
                <c:pt idx="2">
                  <c:v>7.8</c:v>
                </c:pt>
                <c:pt idx="3">
                  <c:v>8</c:v>
                </c:pt>
                <c:pt idx="4">
                  <c:v>8</c:v>
                </c:pt>
                <c:pt idx="5">
                  <c:v>8.6</c:v>
                </c:pt>
                <c:pt idx="6">
                  <c:v>8.8000000000000007</c:v>
                </c:pt>
                <c:pt idx="7" formatCode="0.0">
                  <c:v>8.8090308438941403</c:v>
                </c:pt>
                <c:pt idx="8" formatCode="0.0">
                  <c:v>9</c:v>
                </c:pt>
                <c:pt idx="9" formatCode="#,##0.0">
                  <c:v>9.5</c:v>
                </c:pt>
                <c:pt idx="10">
                  <c:v>10.5</c:v>
                </c:pt>
                <c:pt idx="11">
                  <c:v>10.8</c:v>
                </c:pt>
                <c:pt idx="12">
                  <c:v>11.1</c:v>
                </c:pt>
                <c:pt idx="13">
                  <c:v>11.6</c:v>
                </c:pt>
                <c:pt idx="14" formatCode="0.0">
                  <c:v>12.3</c:v>
                </c:pt>
                <c:pt idx="15">
                  <c:v>12.9</c:v>
                </c:pt>
                <c:pt idx="16">
                  <c:v>13.6</c:v>
                </c:pt>
              </c:numCache>
            </c:numRef>
          </c:val>
        </c:ser>
        <c:dLbls>
          <c:showLegendKey val="0"/>
          <c:showVal val="0"/>
          <c:showCatName val="0"/>
          <c:showSerName val="0"/>
          <c:showPercent val="0"/>
          <c:showBubbleSize val="0"/>
        </c:dLbls>
        <c:gapWidth val="150"/>
        <c:overlap val="100"/>
        <c:axId val="364190352"/>
        <c:axId val="364723384"/>
      </c:barChart>
      <c:catAx>
        <c:axId val="36419035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64723384"/>
        <c:crosses val="autoZero"/>
        <c:auto val="1"/>
        <c:lblAlgn val="ctr"/>
        <c:lblOffset val="100"/>
        <c:tickLblSkip val="1"/>
        <c:tickMarkSkip val="1"/>
        <c:noMultiLvlLbl val="0"/>
      </c:catAx>
      <c:valAx>
        <c:axId val="364723384"/>
        <c:scaling>
          <c:orientation val="minMax"/>
        </c:scaling>
        <c:delete val="0"/>
        <c:axPos val="l"/>
        <c:majorGridlines>
          <c:spPr>
            <a:ln w="3175">
              <a:solidFill>
                <a:srgbClr val="000000"/>
              </a:solidFill>
              <a:prstDash val="sysDash"/>
            </a:ln>
          </c:spPr>
        </c:majorGridlines>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64190352"/>
        <c:crosses val="autoZero"/>
        <c:crossBetween val="between"/>
      </c:valAx>
      <c:spPr>
        <a:noFill/>
        <a:ln w="12700">
          <a:solidFill>
            <a:srgbClr val="808080"/>
          </a:solidFill>
          <a:prstDash val="solid"/>
        </a:ln>
      </c:spPr>
    </c:plotArea>
    <c:legend>
      <c:legendPos val="b"/>
      <c:legendEntry>
        <c:idx val="0"/>
        <c:delete val="1"/>
      </c:legendEntry>
      <c:layout>
        <c:manualLayout>
          <c:xMode val="edge"/>
          <c:yMode val="edge"/>
          <c:x val="9.9173553719008267E-2"/>
          <c:y val="0.93389830508474581"/>
          <c:w val="0.86260330578512401"/>
          <c:h val="6.2711864406779658E-2"/>
        </c:manualLayout>
      </c:layout>
      <c:overlay val="0"/>
      <c:spPr>
        <a:solidFill>
          <a:srgbClr val="FFFFFF"/>
        </a:solidFill>
        <a:ln w="3175">
          <a:solidFill>
            <a:srgbClr val="000000"/>
          </a:solidFill>
          <a:prstDash val="solid"/>
        </a:ln>
      </c:spPr>
      <c:txPr>
        <a:bodyPr/>
        <a:lstStyle/>
        <a:p>
          <a:pPr>
            <a:defRPr sz="735" b="0" i="0" u="none" strike="noStrike" baseline="0">
              <a:solidFill>
                <a:srgbClr val="000000"/>
              </a:solidFill>
              <a:latin typeface="Arial"/>
              <a:ea typeface="Arial"/>
              <a:cs typeface="Arial"/>
            </a:defRPr>
          </a:pPr>
          <a:endParaRPr lang="en-US"/>
        </a:p>
      </c:txPr>
    </c:legend>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11/16/2016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11/16/2016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16999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GB"/>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7B0E16-7CC1-44B9-8478-A41AE4559D63}" type="datetimeFigureOut">
              <a:rPr lang="en-GB" smtClean="0">
                <a:solidFill>
                  <a:prstClr val="black">
                    <a:tint val="75000"/>
                  </a:prstClr>
                </a:solidFill>
              </a:rPr>
              <a:pPr/>
              <a:t>16/11/2016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D9C513-E2F7-4E6C-BDAD-4A5E5D0602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540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11/16/2016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11/16/2016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11/16/2016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11/16/2016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11/16/2016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11/16/2016</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B0E16-7CC1-44B9-8478-A41AE4559D63}" type="datetimeFigureOut">
              <a:rPr lang="en-GB" smtClean="0">
                <a:solidFill>
                  <a:prstClr val="black">
                    <a:tint val="75000"/>
                  </a:prstClr>
                </a:solidFill>
              </a:rPr>
              <a:pPr/>
              <a:t>16/11/2016</a:t>
            </a:fld>
            <a:endParaRPr lang="en-GB">
              <a:solidFill>
                <a:prstClr val="black">
                  <a:tint val="7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9C513-E2F7-4E6C-BDAD-4A5E5D0602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84450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helsinki.fi/" TargetMode="External"/><Relationship Id="rId13" Type="http://schemas.openxmlformats.org/officeDocument/2006/relationships/hyperlink" Target="http://ec.europa.eu/programmes/erasmus-plus/index_en.htm" TargetMode="External"/><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image" Target="../media/image6.png"/><Relationship Id="rId2" Type="http://schemas.openxmlformats.org/officeDocument/2006/relationships/hyperlink" Target="http://www.ncl.ac.uk/" TargetMode="External"/><Relationship Id="rId16" Type="http://schemas.openxmlformats.org/officeDocument/2006/relationships/hyperlink" Target="http://research.ncl.ac.uk/romtels/resources/" TargetMode="External"/><Relationship Id="rId1" Type="http://schemas.openxmlformats.org/officeDocument/2006/relationships/slideLayout" Target="../slideLayouts/slideLayout12.xml"/><Relationship Id="rId6" Type="http://schemas.openxmlformats.org/officeDocument/2006/relationships/hyperlink" Target="http://www.univ-montp3.fr/" TargetMode="External"/><Relationship Id="rId11" Type="http://schemas.openxmlformats.org/officeDocument/2006/relationships/image" Target="../media/image5.png"/><Relationship Id="rId5" Type="http://schemas.openxmlformats.org/officeDocument/2006/relationships/image" Target="../media/image2.jpeg"/><Relationship Id="rId15" Type="http://schemas.openxmlformats.org/officeDocument/2006/relationships/image" Target="../media/image8.png"/><Relationship Id="rId10" Type="http://schemas.openxmlformats.org/officeDocument/2006/relationships/hyperlink" Target="http://arthurshillprimaryschools.co.uk/" TargetMode="External"/><Relationship Id="rId4" Type="http://schemas.openxmlformats.org/officeDocument/2006/relationships/hyperlink" Target="https://www.mdx.ac.uk/" TargetMode="External"/><Relationship Id="rId9" Type="http://schemas.openxmlformats.org/officeDocument/2006/relationships/image" Target="../media/image4.jpeg"/><Relationship Id="rId1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research.ncl.ac.uk/media/sites/researchwebsites/romtels/NULogo300px-240x84.jpg">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428" y="5694358"/>
            <a:ext cx="1437030" cy="609959"/>
          </a:xfrm>
          <a:prstGeom prst="rect">
            <a:avLst/>
          </a:prstGeom>
          <a:noFill/>
          <a:ln>
            <a:noFill/>
          </a:ln>
        </p:spPr>
      </p:pic>
      <p:pic>
        <p:nvPicPr>
          <p:cNvPr id="12" name="Picture 11" descr="http://research.ncl.ac.uk/media/sites/researchwebsites/romtels/MU_LDN_partner_2col%20(c)300px-120x66.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471395" y="5700255"/>
            <a:ext cx="1222492" cy="570932"/>
          </a:xfrm>
          <a:prstGeom prst="rect">
            <a:avLst/>
          </a:prstGeom>
          <a:noFill/>
          <a:ln>
            <a:noFill/>
          </a:ln>
        </p:spPr>
      </p:pic>
      <p:pic>
        <p:nvPicPr>
          <p:cNvPr id="13" name="Picture 12" descr="MontpellierLogo">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982824" y="5713870"/>
            <a:ext cx="1139761" cy="654062"/>
          </a:xfrm>
          <a:prstGeom prst="rect">
            <a:avLst/>
          </a:prstGeom>
          <a:noFill/>
          <a:ln>
            <a:noFill/>
          </a:ln>
        </p:spPr>
      </p:pic>
      <p:pic>
        <p:nvPicPr>
          <p:cNvPr id="14" name="Picture 13" descr="http://research.ncl.ac.uk/media/sites/researchwebsites/romtels/UHelsinki%20copy300px-120x66.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5520899" y="5635317"/>
            <a:ext cx="1187774" cy="673574"/>
          </a:xfrm>
          <a:prstGeom prst="rect">
            <a:avLst/>
          </a:prstGeom>
          <a:noFill/>
          <a:ln>
            <a:noFill/>
          </a:ln>
        </p:spPr>
      </p:pic>
      <p:pic>
        <p:nvPicPr>
          <p:cNvPr id="15" name="Picture 14" descr="http://research.ncl.ac.uk/media/sites/researchwebsites/romtels/ArthursHillplainbground-120x66.png">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7106986" y="5713870"/>
            <a:ext cx="665340" cy="654062"/>
          </a:xfrm>
          <a:prstGeom prst="rect">
            <a:avLst/>
          </a:prstGeom>
          <a:noFill/>
          <a:ln>
            <a:noFill/>
          </a:ln>
        </p:spPr>
      </p:pic>
      <p:pic>
        <p:nvPicPr>
          <p:cNvPr id="16" name="Picture 15"/>
          <p:cNvPicPr/>
          <p:nvPr/>
        </p:nvPicPr>
        <p:blipFill>
          <a:blip r:embed="rId12" cstate="print">
            <a:extLst>
              <a:ext uri="{28A0092B-C50C-407E-A947-70E740481C1C}">
                <a14:useLocalDpi xmlns:a14="http://schemas.microsoft.com/office/drawing/2010/main" val="0"/>
              </a:ext>
            </a:extLst>
          </a:blip>
          <a:stretch>
            <a:fillRect/>
          </a:stretch>
        </p:blipFill>
        <p:spPr>
          <a:xfrm>
            <a:off x="8109676" y="5713869"/>
            <a:ext cx="1771058" cy="570932"/>
          </a:xfrm>
          <a:prstGeom prst="rect">
            <a:avLst/>
          </a:prstGeom>
        </p:spPr>
      </p:pic>
      <p:pic>
        <p:nvPicPr>
          <p:cNvPr id="17" name="Picture 16" descr="http://research.ncl.ac.uk/media/sites/researchwebsites/romtels/erasmus+logo_mic-421x120.jpg">
            <a:hlinkClick r:id="rId13" tgtFrame="&quot;_blank&quo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047929" y="5601165"/>
            <a:ext cx="1732497" cy="741877"/>
          </a:xfrm>
          <a:prstGeom prst="rect">
            <a:avLst/>
          </a:prstGeom>
          <a:noFill/>
          <a:ln>
            <a:noFill/>
          </a:ln>
        </p:spPr>
      </p:pic>
      <p:pic>
        <p:nvPicPr>
          <p:cNvPr id="18" name="Picture 17"/>
          <p:cNvPicPr/>
          <p:nvPr/>
        </p:nvPicPr>
        <p:blipFill>
          <a:blip r:embed="rId15">
            <a:extLst>
              <a:ext uri="{28A0092B-C50C-407E-A947-70E740481C1C}">
                <a14:useLocalDpi xmlns:a14="http://schemas.microsoft.com/office/drawing/2010/main" val="0"/>
              </a:ext>
            </a:extLst>
          </a:blip>
          <a:stretch>
            <a:fillRect/>
          </a:stretch>
        </p:blipFill>
        <p:spPr>
          <a:xfrm>
            <a:off x="1518110" y="513685"/>
            <a:ext cx="9270647" cy="1826144"/>
          </a:xfrm>
          <a:prstGeom prst="rect">
            <a:avLst/>
          </a:prstGeom>
        </p:spPr>
      </p:pic>
      <p:sp>
        <p:nvSpPr>
          <p:cNvPr id="19" name="TextBox 18"/>
          <p:cNvSpPr txBox="1"/>
          <p:nvPr/>
        </p:nvSpPr>
        <p:spPr>
          <a:xfrm>
            <a:off x="1518110" y="2526528"/>
            <a:ext cx="8981964" cy="2584650"/>
          </a:xfrm>
          <a:prstGeom prst="rect">
            <a:avLst/>
          </a:prstGeom>
          <a:noFill/>
        </p:spPr>
        <p:txBody>
          <a:bodyPr wrap="square" rtlCol="0">
            <a:spAutoFit/>
          </a:bodyPr>
          <a:lstStyle/>
          <a:p>
            <a:r>
              <a:rPr lang="en-GB" sz="2399" dirty="0">
                <a:solidFill>
                  <a:prstClr val="black"/>
                </a:solidFill>
              </a:rPr>
              <a:t>Languages for </a:t>
            </a:r>
            <a:r>
              <a:rPr lang="en-GB" sz="2399" dirty="0" smtClean="0">
                <a:solidFill>
                  <a:prstClr val="black"/>
                </a:solidFill>
              </a:rPr>
              <a:t>Learning: A Pedagogy for EAL</a:t>
            </a:r>
            <a:endParaRPr lang="en-GB" sz="2399" dirty="0">
              <a:solidFill>
                <a:prstClr val="black"/>
              </a:solidFill>
            </a:endParaRPr>
          </a:p>
          <a:p>
            <a:r>
              <a:rPr lang="en-GB" sz="2399" dirty="0" smtClean="0">
                <a:solidFill>
                  <a:prstClr val="black"/>
                </a:solidFill>
              </a:rPr>
              <a:t>Newcastle, UK</a:t>
            </a:r>
            <a:endParaRPr lang="en-GB" sz="2399" dirty="0">
              <a:solidFill>
                <a:prstClr val="black"/>
              </a:solidFill>
            </a:endParaRPr>
          </a:p>
          <a:p>
            <a:r>
              <a:rPr lang="en-GB" sz="2399" dirty="0" smtClean="0">
                <a:solidFill>
                  <a:prstClr val="black"/>
                </a:solidFill>
              </a:rPr>
              <a:t>10</a:t>
            </a:r>
            <a:r>
              <a:rPr lang="en-GB" sz="2399" baseline="30000" dirty="0" smtClean="0">
                <a:solidFill>
                  <a:prstClr val="black"/>
                </a:solidFill>
              </a:rPr>
              <a:t>th</a:t>
            </a:r>
            <a:r>
              <a:rPr lang="en-GB" sz="2399" dirty="0" smtClean="0">
                <a:solidFill>
                  <a:prstClr val="black"/>
                </a:solidFill>
              </a:rPr>
              <a:t>-11</a:t>
            </a:r>
            <a:r>
              <a:rPr lang="en-GB" sz="2399" baseline="30000" dirty="0" smtClean="0">
                <a:solidFill>
                  <a:prstClr val="black"/>
                </a:solidFill>
              </a:rPr>
              <a:t>th</a:t>
            </a:r>
            <a:r>
              <a:rPr lang="en-GB" sz="2399" dirty="0" smtClean="0">
                <a:solidFill>
                  <a:prstClr val="black"/>
                </a:solidFill>
              </a:rPr>
              <a:t> November 2016</a:t>
            </a:r>
            <a:endParaRPr lang="en-GB" sz="2399" dirty="0">
              <a:solidFill>
                <a:prstClr val="black"/>
              </a:solidFill>
            </a:endParaRPr>
          </a:p>
          <a:p>
            <a:endParaRPr lang="en-GB" sz="2399" dirty="0">
              <a:solidFill>
                <a:prstClr val="black"/>
              </a:solidFill>
            </a:endParaRPr>
          </a:p>
          <a:p>
            <a:r>
              <a:rPr lang="en-GB" sz="2399" dirty="0">
                <a:solidFill>
                  <a:prstClr val="black"/>
                </a:solidFill>
              </a:rPr>
              <a:t>Lecture 1, day 1</a:t>
            </a:r>
          </a:p>
          <a:p>
            <a:r>
              <a:rPr lang="en-GB" sz="2399" dirty="0" smtClean="0">
                <a:solidFill>
                  <a:prstClr val="black"/>
                </a:solidFill>
              </a:rPr>
              <a:t>Dr </a:t>
            </a:r>
            <a:r>
              <a:rPr lang="en-GB" sz="2399" dirty="0">
                <a:solidFill>
                  <a:prstClr val="black"/>
                </a:solidFill>
              </a:rPr>
              <a:t>Heather Smith</a:t>
            </a:r>
          </a:p>
          <a:p>
            <a:endParaRPr lang="en-GB" sz="1799" dirty="0">
              <a:solidFill>
                <a:prstClr val="black"/>
              </a:solidFill>
            </a:endParaRPr>
          </a:p>
        </p:txBody>
      </p:sp>
      <p:sp>
        <p:nvSpPr>
          <p:cNvPr id="21" name="Rectangle 20"/>
          <p:cNvSpPr/>
          <p:nvPr/>
        </p:nvSpPr>
        <p:spPr>
          <a:xfrm>
            <a:off x="7106986" y="4841855"/>
            <a:ext cx="4390507" cy="369236"/>
          </a:xfrm>
          <a:prstGeom prst="rect">
            <a:avLst/>
          </a:prstGeom>
        </p:spPr>
        <p:txBody>
          <a:bodyPr wrap="none">
            <a:spAutoFit/>
          </a:bodyPr>
          <a:lstStyle/>
          <a:p>
            <a:r>
              <a:rPr lang="en-GB" sz="1799" dirty="0">
                <a:solidFill>
                  <a:prstClr val="black"/>
                </a:solidFill>
                <a:hlinkClick r:id="rId16"/>
              </a:rPr>
              <a:t>http://research.ncl.ac.uk/romtels/resources/</a:t>
            </a:r>
            <a:endParaRPr lang="en-GB" sz="1799" dirty="0">
              <a:solidFill>
                <a:prstClr val="black"/>
              </a:solidFill>
            </a:endParaRPr>
          </a:p>
        </p:txBody>
      </p:sp>
    </p:spTree>
    <p:extLst>
      <p:ext uri="{BB962C8B-B14F-4D97-AF65-F5344CB8AC3E}">
        <p14:creationId xmlns:p14="http://schemas.microsoft.com/office/powerpoint/2010/main" val="163143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5" name="Rectangle 4"/>
          <p:cNvSpPr/>
          <p:nvPr/>
        </p:nvSpPr>
        <p:spPr>
          <a:xfrm>
            <a:off x="773723" y="163163"/>
            <a:ext cx="8568631" cy="3908762"/>
          </a:xfrm>
          <a:prstGeom prst="rect">
            <a:avLst/>
          </a:prstGeom>
        </p:spPr>
        <p:txBody>
          <a:bodyPr wrap="square">
            <a:spAutoFit/>
          </a:bodyPr>
          <a:lstStyle/>
          <a:p>
            <a:pPr algn="ctr"/>
            <a:r>
              <a:rPr lang="en-GB" sz="3200" dirty="0" smtClean="0">
                <a:latin typeface="Calibri" panose="020F0502020204030204" pitchFamily="34" charset="0"/>
              </a:rPr>
              <a:t>Language status</a:t>
            </a:r>
            <a:endParaRPr lang="en-GB" sz="3200"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r>
              <a:rPr lang="en-GB" dirty="0" smtClean="0">
                <a:latin typeface="Calibri" panose="020F0502020204030204" pitchFamily="34" charset="0"/>
              </a:rPr>
              <a:t>Language status matters because ….</a:t>
            </a: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460" y="560172"/>
            <a:ext cx="5906530" cy="4429898"/>
          </a:xfrm>
          <a:prstGeom prst="rect">
            <a:avLst/>
          </a:prstGeom>
        </p:spPr>
      </p:pic>
      <p:sp>
        <p:nvSpPr>
          <p:cNvPr id="7" name="Rectangle 6"/>
          <p:cNvSpPr/>
          <p:nvPr/>
        </p:nvSpPr>
        <p:spPr>
          <a:xfrm>
            <a:off x="7603062" y="1662458"/>
            <a:ext cx="3987114" cy="2308324"/>
          </a:xfrm>
          <a:prstGeom prst="rect">
            <a:avLst/>
          </a:prstGeom>
        </p:spPr>
        <p:txBody>
          <a:bodyPr wrap="square">
            <a:spAutoFit/>
          </a:bodyPr>
          <a:lstStyle/>
          <a:p>
            <a:r>
              <a:rPr lang="en-GB" dirty="0">
                <a:latin typeface="Calibri" panose="020F0502020204030204" pitchFamily="34" charset="0"/>
              </a:rPr>
              <a:t>Early theories of bilingualism proposed that when a child’s second language is </a:t>
            </a:r>
            <a:r>
              <a:rPr lang="en-GB" dirty="0" err="1">
                <a:latin typeface="Calibri" panose="020F0502020204030204" pitchFamily="34" charset="0"/>
              </a:rPr>
              <a:t>valorized</a:t>
            </a:r>
            <a:r>
              <a:rPr lang="en-GB" dirty="0">
                <a:latin typeface="Calibri" panose="020F0502020204030204" pitchFamily="34" charset="0"/>
              </a:rPr>
              <a:t> at the expense of their home language, it leads to a cognitive disadvantage or subtractive bilingualism (</a:t>
            </a:r>
            <a:r>
              <a:rPr lang="en-GB" dirty="0" err="1">
                <a:latin typeface="Calibri" panose="020F0502020204030204" pitchFamily="34" charset="0"/>
              </a:rPr>
              <a:t>Hamers</a:t>
            </a:r>
            <a:r>
              <a:rPr lang="en-GB" dirty="0">
                <a:latin typeface="Calibri" panose="020F0502020204030204" pitchFamily="34" charset="0"/>
              </a:rPr>
              <a:t> and Blanc, 1989)</a:t>
            </a:r>
          </a:p>
          <a:p>
            <a:endParaRPr lang="en-GB" dirty="0">
              <a:latin typeface="Calibri" panose="020F0502020204030204" pitchFamily="34" charset="0"/>
            </a:endParaRPr>
          </a:p>
          <a:p>
            <a:endParaRPr lang="en-GB" dirty="0">
              <a:latin typeface="Calibri" panose="020F0502020204030204" pitchFamily="34" charset="0"/>
            </a:endParaRPr>
          </a:p>
        </p:txBody>
      </p:sp>
      <p:sp>
        <p:nvSpPr>
          <p:cNvPr id="8" name="TextBox 7"/>
          <p:cNvSpPr txBox="1"/>
          <p:nvPr/>
        </p:nvSpPr>
        <p:spPr>
          <a:xfrm>
            <a:off x="7471719" y="4577427"/>
            <a:ext cx="4720281" cy="369332"/>
          </a:xfrm>
          <a:prstGeom prst="rect">
            <a:avLst/>
          </a:prstGeom>
          <a:noFill/>
        </p:spPr>
        <p:txBody>
          <a:bodyPr wrap="square" rtlCol="0">
            <a:spAutoFit/>
          </a:bodyPr>
          <a:lstStyle/>
          <a:p>
            <a:r>
              <a:rPr lang="en-GB" dirty="0" smtClean="0">
                <a:latin typeface="Calibri" panose="020F0502020204030204" pitchFamily="34" charset="0"/>
              </a:rPr>
              <a:t>Adapted from </a:t>
            </a:r>
            <a:r>
              <a:rPr lang="en-GB" dirty="0" err="1" smtClean="0">
                <a:latin typeface="Calibri" panose="020F0502020204030204" pitchFamily="34" charset="0"/>
              </a:rPr>
              <a:t>Graddol</a:t>
            </a:r>
            <a:r>
              <a:rPr lang="en-GB" dirty="0" smtClean="0">
                <a:latin typeface="Calibri" panose="020F0502020204030204" pitchFamily="34" charset="0"/>
              </a:rPr>
              <a:t>, 1997</a:t>
            </a:r>
            <a:endParaRPr lang="en-GB" dirty="0">
              <a:latin typeface="Calibri" panose="020F0502020204030204" pitchFamily="34" charset="0"/>
            </a:endParaRPr>
          </a:p>
        </p:txBody>
      </p:sp>
      <p:sp>
        <p:nvSpPr>
          <p:cNvPr id="9" name="Rectangle 8"/>
          <p:cNvSpPr/>
          <p:nvPr/>
        </p:nvSpPr>
        <p:spPr>
          <a:xfrm>
            <a:off x="551474" y="5272779"/>
            <a:ext cx="7974688" cy="1200329"/>
          </a:xfrm>
          <a:prstGeom prst="rect">
            <a:avLst/>
          </a:prstGeom>
        </p:spPr>
        <p:txBody>
          <a:bodyPr wrap="square">
            <a:spAutoFit/>
          </a:bodyPr>
          <a:lstStyle/>
          <a:p>
            <a:r>
              <a:rPr lang="en-GB" dirty="0">
                <a:latin typeface="Calibri" panose="020F0502020204030204" pitchFamily="34" charset="0"/>
              </a:rPr>
              <a:t>“being a member of a low-status language group may have negative effects on self-concept, motivation and/or learning opportunities, all of which can depress literacy attainment (p.258</a:t>
            </a:r>
            <a:r>
              <a:rPr lang="en-GB" dirty="0" smtClean="0">
                <a:latin typeface="Calibri" panose="020F0502020204030204" pitchFamily="34" charset="0"/>
              </a:rPr>
              <a:t>)” Report </a:t>
            </a:r>
            <a:r>
              <a:rPr lang="en-GB" dirty="0">
                <a:latin typeface="Calibri" panose="020F0502020204030204" pitchFamily="34" charset="0"/>
              </a:rPr>
              <a:t>of the National Literacy Panel on Language-Minority Children and Youth in USA (August &amp; Shanahan, 2006</a:t>
            </a:r>
            <a:r>
              <a:rPr lang="en-GB" dirty="0" smtClean="0">
                <a:latin typeface="Calibri" panose="020F0502020204030204" pitchFamily="34" charset="0"/>
              </a:rPr>
              <a:t>):</a:t>
            </a:r>
            <a:endParaRPr lang="en-GB" dirty="0">
              <a:latin typeface="Calibri" panose="020F0502020204030204" pitchFamily="34" charset="0"/>
            </a:endParaRPr>
          </a:p>
        </p:txBody>
      </p:sp>
    </p:spTree>
    <p:extLst>
      <p:ext uri="{BB962C8B-B14F-4D97-AF65-F5344CB8AC3E}">
        <p14:creationId xmlns:p14="http://schemas.microsoft.com/office/powerpoint/2010/main" val="410579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560172" y="336884"/>
            <a:ext cx="9069859" cy="1384995"/>
          </a:xfrm>
          <a:prstGeom prst="rect">
            <a:avLst/>
          </a:prstGeom>
        </p:spPr>
        <p:txBody>
          <a:bodyPr wrap="square">
            <a:spAutoFit/>
          </a:bodyPr>
          <a:lstStyle/>
          <a:p>
            <a:r>
              <a:rPr lang="en-GB" sz="2400" dirty="0">
                <a:latin typeface="Calibri" panose="020F0502020204030204" pitchFamily="34" charset="0"/>
              </a:rPr>
              <a:t>And some communities are </a:t>
            </a:r>
            <a:r>
              <a:rPr lang="en-GB" sz="2400" dirty="0" smtClean="0">
                <a:latin typeface="Calibri" panose="020F0502020204030204" pitchFamily="34" charset="0"/>
              </a:rPr>
              <a:t>situated within </a:t>
            </a:r>
            <a:r>
              <a:rPr lang="en-GB" sz="2400" dirty="0">
                <a:latin typeface="Calibri" panose="020F0502020204030204" pitchFamily="34" charset="0"/>
              </a:rPr>
              <a:t>public policy </a:t>
            </a:r>
            <a:r>
              <a:rPr lang="en-GB" sz="2400" dirty="0" smtClean="0">
                <a:latin typeface="Calibri" panose="020F0502020204030204" pitchFamily="34" charset="0"/>
              </a:rPr>
              <a:t>and professional discourse as ‘</a:t>
            </a:r>
            <a:r>
              <a:rPr lang="en-GB" sz="2400" dirty="0">
                <a:latin typeface="Calibri" panose="020F0502020204030204" pitchFamily="34" charset="0"/>
              </a:rPr>
              <a:t>hard to </a:t>
            </a:r>
            <a:r>
              <a:rPr lang="en-GB" sz="2400" dirty="0" smtClean="0">
                <a:latin typeface="Calibri" panose="020F0502020204030204" pitchFamily="34" charset="0"/>
              </a:rPr>
              <a:t>reach’ </a:t>
            </a:r>
          </a:p>
          <a:p>
            <a:endParaRPr lang="en-GB" dirty="0">
              <a:latin typeface="Calibri" panose="020F0502020204030204" pitchFamily="34" charset="0"/>
            </a:endParaRPr>
          </a:p>
          <a:p>
            <a:endParaRPr lang="en-GB" dirty="0" smtClean="0">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6981438" y="1201180"/>
            <a:ext cx="3781425" cy="5295900"/>
          </a:xfrm>
          <a:prstGeom prst="rect">
            <a:avLst/>
          </a:prstGeom>
        </p:spPr>
      </p:pic>
      <p:sp>
        <p:nvSpPr>
          <p:cNvPr id="4" name="Rectangle 3"/>
          <p:cNvSpPr/>
          <p:nvPr/>
        </p:nvSpPr>
        <p:spPr>
          <a:xfrm>
            <a:off x="617838" y="1981363"/>
            <a:ext cx="6096000" cy="3416320"/>
          </a:xfrm>
          <a:prstGeom prst="rect">
            <a:avLst/>
          </a:prstGeom>
        </p:spPr>
        <p:txBody>
          <a:bodyPr>
            <a:spAutoFit/>
          </a:bodyPr>
          <a:lstStyle/>
          <a:p>
            <a:r>
              <a:rPr lang="en-GB" sz="2400" dirty="0" smtClean="0">
                <a:latin typeface="Calibri" panose="020F0502020204030204" pitchFamily="34" charset="0"/>
              </a:rPr>
              <a:t>“Drawing </a:t>
            </a:r>
            <a:r>
              <a:rPr lang="en-GB" sz="2400" dirty="0">
                <a:latin typeface="Calibri" panose="020F0502020204030204" pitchFamily="34" charset="0"/>
              </a:rPr>
              <a:t>together the issues identified above, this research study thus defines hard-to-reach parents as those who:</a:t>
            </a:r>
          </a:p>
          <a:p>
            <a:r>
              <a:rPr lang="en-GB" sz="2400" dirty="0">
                <a:latin typeface="Calibri" panose="020F0502020204030204" pitchFamily="34" charset="0"/>
              </a:rPr>
              <a:t> — have very low levels of engagement with school</a:t>
            </a:r>
          </a:p>
          <a:p>
            <a:r>
              <a:rPr lang="en-GB" sz="2400" dirty="0">
                <a:latin typeface="Calibri" panose="020F0502020204030204" pitchFamily="34" charset="0"/>
              </a:rPr>
              <a:t> — do not attend school meetings nor respond to communications</a:t>
            </a:r>
          </a:p>
          <a:p>
            <a:r>
              <a:rPr lang="en-GB" sz="2400" dirty="0">
                <a:latin typeface="Calibri" panose="020F0502020204030204" pitchFamily="34" charset="0"/>
              </a:rPr>
              <a:t> — exhibit high levels of inertia in overcoming perceived barriers to </a:t>
            </a:r>
            <a:r>
              <a:rPr lang="en-GB" sz="2400" dirty="0" smtClean="0">
                <a:latin typeface="Calibri" panose="020F0502020204030204" pitchFamily="34" charset="0"/>
              </a:rPr>
              <a:t>participation” </a:t>
            </a:r>
            <a:r>
              <a:rPr lang="en-GB" sz="2400" dirty="0">
                <a:latin typeface="Calibri" panose="020F0502020204030204" pitchFamily="34" charset="0"/>
              </a:rPr>
              <a:t>(p.10)</a:t>
            </a:r>
          </a:p>
        </p:txBody>
      </p:sp>
    </p:spTree>
    <p:extLst>
      <p:ext uri="{BB962C8B-B14F-4D97-AF65-F5344CB8AC3E}">
        <p14:creationId xmlns:p14="http://schemas.microsoft.com/office/powerpoint/2010/main" val="302055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p:nvPr/>
        </p:nvSpPr>
        <p:spPr>
          <a:xfrm>
            <a:off x="793965" y="324446"/>
            <a:ext cx="9552478" cy="6123159"/>
          </a:xfrm>
          <a:prstGeom prst="rect">
            <a:avLst/>
          </a:prstGeom>
          <a:noFill/>
        </p:spPr>
        <p:txBody>
          <a:bodyPr wrap="square" rtlCol="0">
            <a:spAutoFit/>
          </a:bodyPr>
          <a:lstStyle/>
          <a:p>
            <a:pPr algn="ctr"/>
            <a:r>
              <a:rPr lang="en-GB" sz="3199" dirty="0">
                <a:latin typeface="Calibri" panose="020F0502020204030204" pitchFamily="34" charset="0"/>
              </a:rPr>
              <a:t>So, what is required? </a:t>
            </a:r>
          </a:p>
          <a:p>
            <a:endParaRPr lang="en-GB" sz="2399" dirty="0">
              <a:latin typeface="Calibri" panose="020F0502020204030204" pitchFamily="34" charset="0"/>
            </a:endParaRPr>
          </a:p>
          <a:p>
            <a:r>
              <a:rPr lang="en-GB" sz="2399" dirty="0">
                <a:latin typeface="Calibri" panose="020F0502020204030204" pitchFamily="34" charset="0"/>
              </a:rPr>
              <a:t>A shift in attitudes from expectations of:</a:t>
            </a:r>
          </a:p>
          <a:p>
            <a:endParaRPr lang="en-GB" sz="2399" dirty="0">
              <a:latin typeface="Calibri" panose="020F0502020204030204" pitchFamily="34" charset="0"/>
            </a:endParaRPr>
          </a:p>
          <a:p>
            <a:r>
              <a:rPr lang="en-GB" sz="2399" dirty="0">
                <a:latin typeface="Calibri" panose="020F0502020204030204" pitchFamily="34" charset="0"/>
              </a:rPr>
              <a:t>a classroom as a monolingual context to a recognition of the messy reality of linguistic pluralism</a:t>
            </a:r>
          </a:p>
          <a:p>
            <a:endParaRPr lang="en-GB" sz="2399" dirty="0">
              <a:latin typeface="Calibri" panose="020F0502020204030204" pitchFamily="34" charset="0"/>
            </a:endParaRPr>
          </a:p>
          <a:p>
            <a:r>
              <a:rPr lang="en-GB" sz="2399" b="1" i="1" dirty="0">
                <a:latin typeface="Calibri" panose="020F0502020204030204" pitchFamily="34" charset="0"/>
              </a:rPr>
              <a:t>'</a:t>
            </a:r>
            <a:r>
              <a:rPr lang="en-GB" sz="2399" b="1" i="1" dirty="0" err="1">
                <a:latin typeface="Calibri" panose="020F0502020204030204" pitchFamily="34" charset="0"/>
              </a:rPr>
              <a:t>Plurilingualism</a:t>
            </a:r>
            <a:r>
              <a:rPr lang="en-GB" sz="2399" b="1" i="1" dirty="0">
                <a:latin typeface="Calibri" panose="020F0502020204030204" pitchFamily="34" charset="0"/>
              </a:rPr>
              <a:t>'</a:t>
            </a:r>
            <a:r>
              <a:rPr lang="en-GB" sz="2399" dirty="0">
                <a:latin typeface="Calibri" panose="020F0502020204030204" pitchFamily="34" charset="0"/>
              </a:rPr>
              <a:t> refers to the repertoire of varieties of language which many individuals use, and is therefore the opposite of </a:t>
            </a:r>
            <a:r>
              <a:rPr lang="en-GB" sz="2399" dirty="0" err="1">
                <a:latin typeface="Calibri" panose="020F0502020204030204" pitchFamily="34" charset="0"/>
              </a:rPr>
              <a:t>monolingualism</a:t>
            </a:r>
            <a:r>
              <a:rPr lang="en-GB" sz="2399" dirty="0">
                <a:latin typeface="Calibri" panose="020F0502020204030204" pitchFamily="34" charset="0"/>
              </a:rPr>
              <a:t>; it includes the language variety referred to as 'mother tongue' or 'first language' and any number of other languages or varieties.</a:t>
            </a:r>
          </a:p>
          <a:p>
            <a:endParaRPr lang="en-GB" sz="2399" dirty="0">
              <a:latin typeface="Calibri" panose="020F0502020204030204" pitchFamily="34" charset="0"/>
            </a:endParaRPr>
          </a:p>
          <a:p>
            <a:r>
              <a:rPr lang="en-GB" sz="2399" dirty="0">
                <a:latin typeface="Calibri" panose="020F0502020204030204" pitchFamily="34" charset="0"/>
              </a:rPr>
              <a:t>and of some parents/communities as ‘hard to reach’ to an acknowledgement of their linguistic expertise as ‘funds of knowledge’ (Moll 1992). </a:t>
            </a:r>
          </a:p>
          <a:p>
            <a:endParaRPr lang="en-GB" sz="2399" dirty="0">
              <a:latin typeface="Calibri" panose="020F0502020204030204" pitchFamily="34" charset="0"/>
            </a:endParaRPr>
          </a:p>
        </p:txBody>
      </p:sp>
    </p:spTree>
    <p:extLst>
      <p:ext uri="{BB962C8B-B14F-4D97-AF65-F5344CB8AC3E}">
        <p14:creationId xmlns:p14="http://schemas.microsoft.com/office/powerpoint/2010/main" val="188889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extBox 2"/>
          <p:cNvSpPr txBox="1"/>
          <p:nvPr/>
        </p:nvSpPr>
        <p:spPr>
          <a:xfrm>
            <a:off x="908424" y="188926"/>
            <a:ext cx="9196771" cy="2523111"/>
          </a:xfrm>
          <a:prstGeom prst="rect">
            <a:avLst/>
          </a:prstGeom>
          <a:noFill/>
        </p:spPr>
        <p:txBody>
          <a:bodyPr wrap="square" rtlCol="0">
            <a:spAutoFit/>
          </a:bodyPr>
          <a:lstStyle/>
          <a:p>
            <a:pPr algn="ctr"/>
            <a:r>
              <a:rPr lang="en-GB" sz="3199" dirty="0">
                <a:latin typeface="Calibri" panose="020F0502020204030204" pitchFamily="34" charset="0"/>
              </a:rPr>
              <a:t>The way forward? ….. A </a:t>
            </a:r>
            <a:r>
              <a:rPr lang="en-GB" sz="3199" dirty="0" err="1">
                <a:latin typeface="Calibri" panose="020F0502020204030204" pitchFamily="34" charset="0"/>
              </a:rPr>
              <a:t>Translanguaging</a:t>
            </a:r>
            <a:r>
              <a:rPr lang="en-GB" sz="3199" dirty="0">
                <a:latin typeface="Calibri" panose="020F0502020204030204" pitchFamily="34" charset="0"/>
              </a:rPr>
              <a:t> Pedagogy</a:t>
            </a:r>
          </a:p>
          <a:p>
            <a:pPr algn="ctr"/>
            <a:endParaRPr lang="en-GB" sz="2399" dirty="0">
              <a:latin typeface="Calibri" panose="020F0502020204030204" pitchFamily="34" charset="0"/>
            </a:endParaRPr>
          </a:p>
          <a:p>
            <a:r>
              <a:rPr lang="en-GB" sz="2399" dirty="0">
                <a:latin typeface="Calibri" panose="020F0502020204030204" pitchFamily="34" charset="0"/>
              </a:rPr>
              <a:t>Encouraging and enabling the use of pupils’ home languages as a natural semiotic tool for learning alongside the language of school. </a:t>
            </a:r>
          </a:p>
          <a:p>
            <a:endParaRPr lang="en-GB" sz="1799" dirty="0">
              <a:latin typeface="Calibri" panose="020F0502020204030204" pitchFamily="34" charset="0"/>
            </a:endParaRPr>
          </a:p>
          <a:p>
            <a:endParaRPr lang="en-GB" sz="1799" dirty="0">
              <a:latin typeface="Calibri" panose="020F0502020204030204" pitchFamily="34" charset="0"/>
            </a:endParaRPr>
          </a:p>
          <a:p>
            <a:endParaRPr lang="en-GB" sz="1799" dirty="0">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423" y="2281645"/>
            <a:ext cx="4155551" cy="3483590"/>
          </a:xfrm>
          <a:prstGeom prst="rect">
            <a:avLst/>
          </a:prstGeom>
        </p:spPr>
      </p:pic>
      <p:sp>
        <p:nvSpPr>
          <p:cNvPr id="6" name="Rectangle 5"/>
          <p:cNvSpPr/>
          <p:nvPr/>
        </p:nvSpPr>
        <p:spPr>
          <a:xfrm>
            <a:off x="5506808" y="2438803"/>
            <a:ext cx="6094413" cy="3169273"/>
          </a:xfrm>
          <a:prstGeom prst="rect">
            <a:avLst/>
          </a:prstGeom>
        </p:spPr>
        <p:txBody>
          <a:bodyPr>
            <a:spAutoFit/>
          </a:bodyPr>
          <a:lstStyle/>
          <a:p>
            <a:r>
              <a:rPr lang="en-GB" sz="1999" dirty="0">
                <a:latin typeface="Calibri" panose="020F0502020204030204" pitchFamily="34" charset="0"/>
              </a:rPr>
              <a:t>But why and how?</a:t>
            </a:r>
          </a:p>
          <a:p>
            <a:endParaRPr lang="en-GB" sz="1999" dirty="0">
              <a:latin typeface="Calibri" panose="020F0502020204030204" pitchFamily="34" charset="0"/>
            </a:endParaRPr>
          </a:p>
          <a:p>
            <a:r>
              <a:rPr lang="en-GB" sz="1999" dirty="0">
                <a:latin typeface="Calibri" panose="020F0502020204030204" pitchFamily="34" charset="0"/>
              </a:rPr>
              <a:t>After all, teachers cannot possibly learn the languages of all the children who enter their classrooms</a:t>
            </a:r>
          </a:p>
          <a:p>
            <a:endParaRPr lang="en-GB" sz="1999" dirty="0">
              <a:latin typeface="Calibri" panose="020F0502020204030204" pitchFamily="34" charset="0"/>
            </a:endParaRPr>
          </a:p>
          <a:p>
            <a:r>
              <a:rPr lang="en-GB" sz="1999" dirty="0">
                <a:latin typeface="Calibri" panose="020F0502020204030204" pitchFamily="34" charset="0"/>
              </a:rPr>
              <a:t>AND surely it is counter-intuitive to submersion/sink or swim approach</a:t>
            </a:r>
          </a:p>
          <a:p>
            <a:endParaRPr lang="en-GB" sz="1999" dirty="0">
              <a:latin typeface="Calibri" panose="020F0502020204030204" pitchFamily="34" charset="0"/>
            </a:endParaRPr>
          </a:p>
          <a:p>
            <a:r>
              <a:rPr lang="en-GB" sz="1999" dirty="0">
                <a:latin typeface="Calibri" panose="020F0502020204030204" pitchFamily="34" charset="0"/>
              </a:rPr>
              <a:t>BUT research evidence over 15 years strongly suggests otherwise</a:t>
            </a:r>
          </a:p>
        </p:txBody>
      </p:sp>
    </p:spTree>
    <p:extLst>
      <p:ext uri="{BB962C8B-B14F-4D97-AF65-F5344CB8AC3E}">
        <p14:creationId xmlns:p14="http://schemas.microsoft.com/office/powerpoint/2010/main" val="36246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down)">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75963" y="153253"/>
            <a:ext cx="5942052" cy="1753869"/>
          </a:xfrm>
          <a:prstGeom prst="rect">
            <a:avLst/>
          </a:prstGeom>
          <a:noFill/>
          <a:ln w="9525">
            <a:noFill/>
            <a:miter lim="800000"/>
            <a:headEnd/>
            <a:tailEnd/>
          </a:ln>
        </p:spPr>
        <p:txBody>
          <a:bodyPr>
            <a:spAutoFit/>
          </a:bodyPr>
          <a:lstStyle/>
          <a:p>
            <a:pPr algn="l"/>
            <a:r>
              <a:rPr lang="en-US" sz="1799" dirty="0">
                <a:latin typeface="Calibri" pitchFamily="34" charset="0"/>
              </a:rPr>
              <a:t>A study of 11-year-olds in Hackney who routinely used three languages in addition to English showed these children outperforming monolinguals from similar backgrounds, and, atypically, boys ahead of girls in their reading (Sneddon, R., 2000/2008</a:t>
            </a:r>
            <a:r>
              <a:rPr lang="en-US" sz="1799" b="1" dirty="0">
                <a:latin typeface="Calibri" pitchFamily="34" charset="0"/>
              </a:rPr>
              <a:t>)</a:t>
            </a:r>
          </a:p>
          <a:p>
            <a:pPr algn="l"/>
            <a:endParaRPr lang="en-GB" sz="1799" dirty="0">
              <a:latin typeface="Calibri" pitchFamily="34" charset="0"/>
            </a:endParaRPr>
          </a:p>
        </p:txBody>
      </p:sp>
      <p:sp>
        <p:nvSpPr>
          <p:cNvPr id="3" name="TextBox 2"/>
          <p:cNvSpPr txBox="1">
            <a:spLocks noChangeArrowheads="1"/>
          </p:cNvSpPr>
          <p:nvPr/>
        </p:nvSpPr>
        <p:spPr bwMode="auto">
          <a:xfrm>
            <a:off x="2361584" y="1600678"/>
            <a:ext cx="8303637" cy="2030796"/>
          </a:xfrm>
          <a:prstGeom prst="rect">
            <a:avLst/>
          </a:prstGeom>
          <a:noFill/>
          <a:ln w="9525">
            <a:noFill/>
            <a:miter lim="800000"/>
            <a:headEnd/>
            <a:tailEnd/>
          </a:ln>
        </p:spPr>
        <p:txBody>
          <a:bodyPr>
            <a:spAutoFit/>
          </a:bodyPr>
          <a:lstStyle/>
          <a:p>
            <a:pPr algn="l"/>
            <a:r>
              <a:rPr lang="en-US" sz="1799" dirty="0">
                <a:latin typeface="Calibri" pitchFamily="34" charset="0"/>
              </a:rPr>
              <a:t>Research by Jim Cummins of the Ontario Institute for Studies in Education, shows that bilingual children perform better in school when the school effectively teaches the mother tongue and, where appropriate, develops literacy in that language. By contrast, when children are encouraged to reject their mother tongue and its development stagnates, their personal and conceptual foundation for learning is undermined. (Cummins, J., 2003)</a:t>
            </a:r>
          </a:p>
          <a:p>
            <a:pPr algn="l"/>
            <a:endParaRPr lang="en-GB" sz="1799" dirty="0">
              <a:latin typeface="Calibri" pitchFamily="34" charset="0"/>
            </a:endParaRPr>
          </a:p>
        </p:txBody>
      </p:sp>
      <p:sp>
        <p:nvSpPr>
          <p:cNvPr id="4" name="TextBox 3"/>
          <p:cNvSpPr txBox="1">
            <a:spLocks noChangeArrowheads="1"/>
          </p:cNvSpPr>
          <p:nvPr/>
        </p:nvSpPr>
        <p:spPr bwMode="auto">
          <a:xfrm>
            <a:off x="1523602" y="3429000"/>
            <a:ext cx="8608358" cy="1476943"/>
          </a:xfrm>
          <a:prstGeom prst="rect">
            <a:avLst/>
          </a:prstGeom>
          <a:noFill/>
          <a:ln w="9525">
            <a:noFill/>
            <a:miter lim="800000"/>
            <a:headEnd/>
            <a:tailEnd/>
          </a:ln>
        </p:spPr>
        <p:txBody>
          <a:bodyPr>
            <a:spAutoFit/>
          </a:bodyPr>
          <a:lstStyle/>
          <a:p>
            <a:pPr algn="l"/>
            <a:r>
              <a:rPr lang="en-US" sz="1799">
                <a:latin typeface="Calibri" pitchFamily="34" charset="0"/>
              </a:rPr>
              <a:t>Thomas and Collier’s large-scale</a:t>
            </a:r>
            <a:r>
              <a:rPr lang="en-US" sz="1799" b="1">
                <a:latin typeface="Calibri" pitchFamily="34" charset="0"/>
              </a:rPr>
              <a:t> </a:t>
            </a:r>
            <a:r>
              <a:rPr lang="en-US" sz="1799">
                <a:latin typeface="Calibri" pitchFamily="34" charset="0"/>
              </a:rPr>
              <a:t>study of different approaches to the education of children learning English as an additional language in the US proved conclusively the superiority of education using their own language as well as English over an English only approach in terms of overall academic </a:t>
            </a:r>
            <a:r>
              <a:rPr lang="en-GB" sz="1799">
                <a:latin typeface="Calibri" pitchFamily="34" charset="0"/>
              </a:rPr>
              <a:t>achievement. (</a:t>
            </a:r>
            <a:r>
              <a:rPr lang="en-US" sz="1799">
                <a:latin typeface="Calibri" pitchFamily="34" charset="0"/>
              </a:rPr>
              <a:t>Thomas, W. and Collier, V., 2001)</a:t>
            </a:r>
            <a:endParaRPr lang="en-GB" sz="1799">
              <a:latin typeface="Calibri" pitchFamily="34" charset="0"/>
            </a:endParaRPr>
          </a:p>
          <a:p>
            <a:pPr algn="l"/>
            <a:endParaRPr lang="en-GB" sz="1799">
              <a:latin typeface="Calibri" pitchFamily="34" charset="0"/>
            </a:endParaRPr>
          </a:p>
        </p:txBody>
      </p:sp>
      <p:sp>
        <p:nvSpPr>
          <p:cNvPr id="5" name="TextBox 4"/>
          <p:cNvSpPr txBox="1">
            <a:spLocks noChangeArrowheads="1"/>
          </p:cNvSpPr>
          <p:nvPr/>
        </p:nvSpPr>
        <p:spPr bwMode="auto">
          <a:xfrm>
            <a:off x="1904503" y="4876423"/>
            <a:ext cx="8760718" cy="1476943"/>
          </a:xfrm>
          <a:prstGeom prst="rect">
            <a:avLst/>
          </a:prstGeom>
          <a:noFill/>
          <a:ln w="9525">
            <a:noFill/>
            <a:miter lim="800000"/>
            <a:headEnd/>
            <a:tailEnd/>
          </a:ln>
        </p:spPr>
        <p:txBody>
          <a:bodyPr>
            <a:spAutoFit/>
          </a:bodyPr>
          <a:lstStyle/>
          <a:p>
            <a:pPr algn="l"/>
            <a:r>
              <a:rPr lang="en-US" sz="1799" dirty="0">
                <a:latin typeface="Calibri" pitchFamily="34" charset="0"/>
              </a:rPr>
              <a:t>A study of London secondary school students from Portuguese backgrounds found that those who had attended Portuguese classes were five times more likely to obtain five or more GCSEs at A*–C than those who had not been encouraged to develop </a:t>
            </a:r>
            <a:r>
              <a:rPr lang="en-GB" sz="1799" dirty="0">
                <a:latin typeface="Calibri" pitchFamily="34" charset="0"/>
              </a:rPr>
              <a:t>their home language</a:t>
            </a:r>
            <a:r>
              <a:rPr lang="en-GB" sz="1799" b="1" dirty="0">
                <a:latin typeface="Calibri" pitchFamily="34" charset="0"/>
              </a:rPr>
              <a:t> </a:t>
            </a:r>
            <a:r>
              <a:rPr lang="en-GB" sz="1799" dirty="0">
                <a:latin typeface="Calibri" pitchFamily="34" charset="0"/>
              </a:rPr>
              <a:t>(</a:t>
            </a:r>
            <a:r>
              <a:rPr lang="pt-BR" sz="1799" dirty="0">
                <a:latin typeface="Calibri" pitchFamily="34" charset="0"/>
              </a:rPr>
              <a:t>Barradas, O., 2000/2003 )</a:t>
            </a:r>
            <a:endParaRPr lang="en-GB" sz="1799" dirty="0">
              <a:latin typeface="Calibri" pitchFamily="34" charset="0"/>
            </a:endParaRPr>
          </a:p>
          <a:p>
            <a:pPr algn="l"/>
            <a:endParaRPr lang="en-GB" sz="1799" dirty="0">
              <a:latin typeface="Calibri" pitchFamily="34" charset="0"/>
            </a:endParaRPr>
          </a:p>
        </p:txBody>
      </p:sp>
    </p:spTree>
    <p:extLst>
      <p:ext uri="{BB962C8B-B14F-4D97-AF65-F5344CB8AC3E}">
        <p14:creationId xmlns:p14="http://schemas.microsoft.com/office/powerpoint/2010/main" val="377693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mph" presetSubtype="2" fill="hold" grpId="1" nodeType="clickEffect">
                                  <p:stCondLst>
                                    <p:cond delay="0"/>
                                  </p:stCondLst>
                                  <p:childTnLst>
                                    <p:anim to="0.5" calcmode="lin" valueType="num">
                                      <p:cBhvr override="childStyle">
                                        <p:cTn id="11" dur="2000" fill="hold"/>
                                        <p:tgtEl>
                                          <p:spTgt spid="2"/>
                                        </p:tgtEl>
                                        <p:attrNameLst>
                                          <p:attrName>style.fontSize</p:attrName>
                                        </p:attrNameLst>
                                      </p:cBhvr>
                                    </p:anim>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lide(fromBottom)">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mph" presetSubtype="2" fill="hold" grpId="1" nodeType="clickEffect">
                                  <p:stCondLst>
                                    <p:cond delay="0"/>
                                  </p:stCondLst>
                                  <p:childTnLst>
                                    <p:anim to="0.5" calcmode="lin" valueType="num">
                                      <p:cBhvr override="childStyle">
                                        <p:cTn id="20" dur="2000" fill="hold"/>
                                        <p:tgtEl>
                                          <p:spTgt spid="3"/>
                                        </p:tgtEl>
                                        <p:attrNameLst>
                                          <p:attrName>style.fontSize</p:attrName>
                                        </p:attrNameLst>
                                      </p:cBhvr>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lide(fromBottom)">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mph" presetSubtype="2" fill="hold" grpId="1" nodeType="clickEffect">
                                  <p:stCondLst>
                                    <p:cond delay="0"/>
                                  </p:stCondLst>
                                  <p:childTnLst>
                                    <p:anim to="0.5" calcmode="lin" valueType="num">
                                      <p:cBhvr override="childStyle">
                                        <p:cTn id="29" dur="2000" fill="hold"/>
                                        <p:tgtEl>
                                          <p:spTgt spid="4"/>
                                        </p:tgtEl>
                                        <p:attrNameLst>
                                          <p:attrName>style.fontSize</p:attrName>
                                        </p:attrNameLst>
                                      </p:cBhvr>
                                    </p:anim>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lide(fromBottom)">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mph" presetSubtype="2" fill="hold" grpId="1" nodeType="clickEffect">
                                  <p:stCondLst>
                                    <p:cond delay="0"/>
                                  </p:stCondLst>
                                  <p:childTnLst>
                                    <p:anim to="0.5" calcmode="lin" valueType="num">
                                      <p:cBhvr override="childStyle">
                                        <p:cTn id="38" dur="2000" fill="hold"/>
                                        <p:tgtEl>
                                          <p:spTgt spid="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Rectangle 3"/>
          <p:cNvSpPr/>
          <p:nvPr/>
        </p:nvSpPr>
        <p:spPr>
          <a:xfrm>
            <a:off x="254911" y="86232"/>
            <a:ext cx="10214000" cy="5415457"/>
          </a:xfrm>
          <a:prstGeom prst="rect">
            <a:avLst/>
          </a:prstGeom>
        </p:spPr>
        <p:txBody>
          <a:bodyPr wrap="square">
            <a:spAutoFit/>
          </a:bodyPr>
          <a:lstStyle/>
          <a:p>
            <a:pPr defTabSz="914126"/>
            <a:r>
              <a:rPr lang="en-GB" sz="2399" b="1" dirty="0">
                <a:latin typeface="Calibri" panose="020F0502020204030204" pitchFamily="34" charset="0"/>
              </a:rPr>
              <a:t>Critical factors</a:t>
            </a:r>
          </a:p>
          <a:p>
            <a:pPr defTabSz="914126"/>
            <a:r>
              <a:rPr lang="en-GB" sz="1999" dirty="0">
                <a:latin typeface="Calibri" panose="020F0502020204030204" pitchFamily="34" charset="0"/>
              </a:rPr>
              <a:t>The factors which prevent children without the language of instruction from reaching their potential are:</a:t>
            </a:r>
          </a:p>
          <a:p>
            <a:pPr marL="285664" indent="-285664" defTabSz="914126">
              <a:buFont typeface="Arial" panose="020B0604020202020204" pitchFamily="34" charset="0"/>
              <a:buChar char="•"/>
            </a:pPr>
            <a:r>
              <a:rPr lang="en-GB" sz="1999" dirty="0">
                <a:latin typeface="Calibri" panose="020F0502020204030204" pitchFamily="34" charset="0"/>
              </a:rPr>
              <a:t>Schools without sufficient resources and staff with competencies to support the learning of migrant children;</a:t>
            </a:r>
          </a:p>
          <a:p>
            <a:pPr marL="285664" indent="-285664" defTabSz="914126">
              <a:buFont typeface="Arial" panose="020B0604020202020204" pitchFamily="34" charset="0"/>
              <a:buChar char="•"/>
            </a:pPr>
            <a:r>
              <a:rPr lang="en-GB" sz="1999" dirty="0">
                <a:latin typeface="Calibri" panose="020F0502020204030204" pitchFamily="34" charset="0"/>
              </a:rPr>
              <a:t>Assessment tools and assessors with negative perceptions of migrant children’s abilities which allocate more of them to lower ability tracks and special education classes;</a:t>
            </a:r>
          </a:p>
          <a:p>
            <a:pPr marL="285664" indent="-285664" defTabSz="914126">
              <a:buFont typeface="Arial" panose="020B0604020202020204" pitchFamily="34" charset="0"/>
              <a:buChar char="•"/>
            </a:pPr>
            <a:r>
              <a:rPr lang="en-GB" sz="1999" dirty="0">
                <a:latin typeface="Calibri" panose="020F0502020204030204" pitchFamily="34" charset="0"/>
              </a:rPr>
              <a:t>A lack of opportunities to develop their mother tongue competences to higher levels.</a:t>
            </a:r>
          </a:p>
          <a:p>
            <a:pPr marL="285664" indent="-285664" defTabSz="914126">
              <a:buFont typeface="Arial" panose="020B0604020202020204" pitchFamily="34" charset="0"/>
              <a:buChar char="•"/>
            </a:pPr>
            <a:endParaRPr lang="en-GB" sz="1999" dirty="0">
              <a:latin typeface="Calibri" panose="020F0502020204030204" pitchFamily="34" charset="0"/>
            </a:endParaRPr>
          </a:p>
          <a:p>
            <a:pPr marL="285664" indent="-285664" defTabSz="914126">
              <a:buFont typeface="Arial" panose="020B0604020202020204" pitchFamily="34" charset="0"/>
              <a:buChar char="•"/>
            </a:pPr>
            <a:endParaRPr lang="en-GB" sz="1799" dirty="0">
              <a:latin typeface="Calibri" panose="020F0502020204030204" pitchFamily="34" charset="0"/>
            </a:endParaRPr>
          </a:p>
          <a:p>
            <a:r>
              <a:rPr lang="en-GB" sz="2399" b="1" dirty="0">
                <a:latin typeface="Calibri" panose="020F0502020204030204" pitchFamily="34" charset="0"/>
              </a:rPr>
              <a:t>Attitudes and perceptions are crucial</a:t>
            </a:r>
          </a:p>
          <a:p>
            <a:r>
              <a:rPr lang="en-GB" sz="1999" dirty="0">
                <a:latin typeface="Calibri" panose="020F0502020204030204" pitchFamily="34" charset="0"/>
              </a:rPr>
              <a:t>There is indicative evidence that the following are beneficial:</a:t>
            </a:r>
          </a:p>
          <a:p>
            <a:pPr marL="285664" indent="-285664">
              <a:buFont typeface="Arial" panose="020B0604020202020204" pitchFamily="34" charset="0"/>
              <a:buChar char="•"/>
            </a:pPr>
            <a:r>
              <a:rPr lang="en-GB" sz="1999" dirty="0">
                <a:latin typeface="Calibri" panose="020F0502020204030204" pitchFamily="34" charset="0"/>
              </a:rPr>
              <a:t>Increasing all children’s cultural and linguistic awareness through both language learning and other parts of the curriculum;</a:t>
            </a:r>
          </a:p>
          <a:p>
            <a:pPr marL="285664" indent="-285664">
              <a:buFont typeface="Arial" panose="020B0604020202020204" pitchFamily="34" charset="0"/>
              <a:buChar char="•"/>
            </a:pPr>
            <a:r>
              <a:rPr lang="en-GB" sz="1999" dirty="0">
                <a:latin typeface="Calibri" panose="020F0502020204030204" pitchFamily="34" charset="0"/>
              </a:rPr>
              <a:t>Engaging parents in the school’s activities and their children’s education;</a:t>
            </a:r>
          </a:p>
          <a:p>
            <a:pPr marL="285664" indent="-285664">
              <a:buFont typeface="Arial" panose="020B0604020202020204" pitchFamily="34" charset="0"/>
              <a:buChar char="•"/>
            </a:pPr>
            <a:r>
              <a:rPr lang="en-GB" sz="1999" dirty="0">
                <a:latin typeface="Calibri" panose="020F0502020204030204" pitchFamily="34" charset="0"/>
              </a:rPr>
              <a:t>Increasing teachers’ positive attitudes towards migrant children’s prospects</a:t>
            </a:r>
          </a:p>
          <a:p>
            <a:pPr marL="285664" indent="-285664">
              <a:buFont typeface="Arial" panose="020B0604020202020204" pitchFamily="34" charset="0"/>
              <a:buChar char="•"/>
            </a:pPr>
            <a:r>
              <a:rPr lang="en-GB" sz="1999" dirty="0">
                <a:latin typeface="Calibri" panose="020F0502020204030204" pitchFamily="34" charset="0"/>
              </a:rPr>
              <a:t>and their use of their mother tongues to learn</a:t>
            </a:r>
          </a:p>
        </p:txBody>
      </p:sp>
      <p:sp>
        <p:nvSpPr>
          <p:cNvPr id="5" name="TextBox 4"/>
          <p:cNvSpPr txBox="1"/>
          <p:nvPr/>
        </p:nvSpPr>
        <p:spPr>
          <a:xfrm>
            <a:off x="439501" y="5529815"/>
            <a:ext cx="7207814" cy="707702"/>
          </a:xfrm>
          <a:prstGeom prst="rect">
            <a:avLst/>
          </a:prstGeom>
          <a:noFill/>
        </p:spPr>
        <p:txBody>
          <a:bodyPr wrap="square" rtlCol="0">
            <a:spAutoFit/>
          </a:bodyPr>
          <a:lstStyle/>
          <a:p>
            <a:r>
              <a:rPr lang="en-GB" sz="1999" dirty="0">
                <a:latin typeface="Calibri" panose="020F0502020204030204" pitchFamily="34" charset="0"/>
              </a:rPr>
              <a:t>European Commission, 2015 study of existing research and meetings with experts.</a:t>
            </a:r>
          </a:p>
        </p:txBody>
      </p:sp>
    </p:spTree>
    <p:extLst>
      <p:ext uri="{BB962C8B-B14F-4D97-AF65-F5344CB8AC3E}">
        <p14:creationId xmlns:p14="http://schemas.microsoft.com/office/powerpoint/2010/main" val="214627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xEl>
                                              <p:pRg st="2" end="2"/>
                                            </p:txEl>
                                          </p:spTgt>
                                        </p:tgtEl>
                                        <p:attrNameLst>
                                          <p:attrName>style.opacity</p:attrName>
                                        </p:attrNameLst>
                                      </p:cBhvr>
                                      <p:to>
                                        <p:strVal val="0.5"/>
                                      </p:to>
                                    </p:set>
                                    <p:animEffect filter="image" prLst="opacity: 0.5">
                                      <p:cBhvr rctx="IE">
                                        <p:cTn id="7" dur="indefinite"/>
                                        <p:tgtEl>
                                          <p:spTgt spid="4">
                                            <p:txEl>
                                              <p:pRg st="2" end="2"/>
                                            </p:txEl>
                                          </p:spTgt>
                                        </p:tgtEl>
                                      </p:cBhvr>
                                    </p:animEffect>
                                  </p:childTnLst>
                                </p:cTn>
                              </p:par>
                              <p:par>
                                <p:cTn id="8" presetID="9" presetClass="emph" presetSubtype="0" nodeType="withEffect">
                                  <p:stCondLst>
                                    <p:cond delay="0"/>
                                  </p:stCondLst>
                                  <p:childTnLst>
                                    <p:set>
                                      <p:cBhvr rctx="PPT">
                                        <p:cTn id="9" dur="indefinite"/>
                                        <p:tgtEl>
                                          <p:spTgt spid="4">
                                            <p:txEl>
                                              <p:pRg st="3" end="3"/>
                                            </p:txEl>
                                          </p:spTgt>
                                        </p:tgtEl>
                                        <p:attrNameLst>
                                          <p:attrName>style.opacity</p:attrName>
                                        </p:attrNameLst>
                                      </p:cBhvr>
                                      <p:to>
                                        <p:strVal val="0.5"/>
                                      </p:to>
                                    </p:set>
                                    <p:animEffect filter="image" prLst="opacity: 0.5">
                                      <p:cBhvr rctx="IE">
                                        <p:cTn id="10" dur="indefinite"/>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4">
                                            <p:txEl>
                                              <p:pRg st="9" end="9"/>
                                            </p:txEl>
                                          </p:spTgt>
                                        </p:tgtEl>
                                        <p:attrNameLst>
                                          <p:attrName>style.opacity</p:attrName>
                                        </p:attrNameLst>
                                      </p:cBhvr>
                                      <p:to>
                                        <p:strVal val="0.5"/>
                                      </p:to>
                                    </p:set>
                                    <p:animEffect filter="image" prLst="opacity: 0.5">
                                      <p:cBhvr rctx="IE">
                                        <p:cTn id="15" dur="indefinite"/>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577890" y="1484784"/>
            <a:ext cx="11205154" cy="4399409"/>
          </a:xfrm>
          <a:prstGeom prst="rect">
            <a:avLst/>
          </a:prstGeom>
        </p:spPr>
        <p:txBody>
          <a:bodyPr wrap="square">
            <a:spAutoFit/>
          </a:bodyPr>
          <a:lstStyle/>
          <a:p>
            <a:r>
              <a:rPr lang="en-GB" sz="1999" dirty="0" err="1">
                <a:latin typeface="Calibri" panose="020F0502020204030204" pitchFamily="34" charset="0"/>
              </a:rPr>
              <a:t>ROMtels</a:t>
            </a:r>
            <a:r>
              <a:rPr lang="en-GB" sz="1999" dirty="0">
                <a:latin typeface="Calibri" panose="020F0502020204030204" pitchFamily="34" charset="0"/>
              </a:rPr>
              <a:t>: home language use ought to be a normal aspect of everyday classrooms in support of learning and pupil dignity. </a:t>
            </a:r>
            <a:r>
              <a:rPr lang="en-GB" sz="1999" dirty="0" smtClean="0">
                <a:latin typeface="Calibri" panose="020F0502020204030204" pitchFamily="34" charset="0"/>
              </a:rPr>
              <a:t>So, what happens when home language use is not just accepted but enabled?</a:t>
            </a:r>
            <a:endParaRPr lang="en-GB" sz="1999" dirty="0">
              <a:latin typeface="Calibri" panose="020F0502020204030204" pitchFamily="34" charset="0"/>
            </a:endParaRPr>
          </a:p>
          <a:p>
            <a:endParaRPr lang="en-GB" sz="1999" dirty="0">
              <a:latin typeface="Calibri" panose="020F0502020204030204" pitchFamily="34" charset="0"/>
            </a:endParaRPr>
          </a:p>
          <a:p>
            <a:r>
              <a:rPr lang="en-GB" sz="1999" dirty="0">
                <a:latin typeface="Calibri" panose="020F0502020204030204" pitchFamily="34" charset="0"/>
              </a:rPr>
              <a:t>This is an approach which assumes a reality known as </a:t>
            </a:r>
            <a:r>
              <a:rPr lang="en-GB" sz="1999" dirty="0" err="1">
                <a:latin typeface="Calibri" panose="020F0502020204030204" pitchFamily="34" charset="0"/>
              </a:rPr>
              <a:t>translanguaging</a:t>
            </a:r>
            <a:r>
              <a:rPr lang="en-GB" sz="1999" dirty="0">
                <a:latin typeface="Calibri" panose="020F0502020204030204" pitchFamily="34" charset="0"/>
              </a:rPr>
              <a:t> and which adopts this reality in linguistic presentation of teaching resources.</a:t>
            </a:r>
          </a:p>
          <a:p>
            <a:endParaRPr lang="en-GB" sz="1999" dirty="0">
              <a:latin typeface="Calibri" panose="020F0502020204030204" pitchFamily="34" charset="0"/>
            </a:endParaRPr>
          </a:p>
          <a:p>
            <a:r>
              <a:rPr lang="en-GB" sz="1999" dirty="0">
                <a:latin typeface="Calibri" panose="020F0502020204030204" pitchFamily="34" charset="0"/>
              </a:rPr>
              <a:t>We started with the </a:t>
            </a:r>
            <a:r>
              <a:rPr lang="en-GB" sz="1999" dirty="0" smtClean="0">
                <a:latin typeface="Calibri" panose="020F0502020204030204" pitchFamily="34" charset="0"/>
              </a:rPr>
              <a:t>notion </a:t>
            </a:r>
            <a:r>
              <a:rPr lang="en-GB" sz="1999" dirty="0">
                <a:latin typeface="Calibri" panose="020F0502020204030204" pitchFamily="34" charset="0"/>
              </a:rPr>
              <a:t>that high status technology might raise the status of Eastern European Roma pupils’ and families’ </a:t>
            </a:r>
            <a:r>
              <a:rPr lang="en-GB" sz="1999" dirty="0" smtClean="0">
                <a:latin typeface="Calibri" panose="020F0502020204030204" pitchFamily="34" charset="0"/>
              </a:rPr>
              <a:t>languages, </a:t>
            </a:r>
            <a:r>
              <a:rPr lang="en-GB" sz="1999" dirty="0">
                <a:latin typeface="Calibri" panose="020F0502020204030204" pitchFamily="34" charset="0"/>
              </a:rPr>
              <a:t>whilst acknowledging the families and pupils’ linguistic expertise, thereby supporting them in enabling us to draw on their ‘funds of knowledge</a:t>
            </a:r>
            <a:r>
              <a:rPr lang="en-GB" sz="1999" dirty="0" smtClean="0">
                <a:latin typeface="Calibri" panose="020F0502020204030204" pitchFamily="34" charset="0"/>
              </a:rPr>
              <a:t>’ (Moll, 1992). </a:t>
            </a:r>
          </a:p>
          <a:p>
            <a:endParaRPr lang="en-GB" sz="1999" dirty="0">
              <a:latin typeface="Calibri" panose="020F0502020204030204" pitchFamily="34" charset="0"/>
            </a:endParaRPr>
          </a:p>
          <a:p>
            <a:r>
              <a:rPr lang="en-GB" sz="1999" dirty="0" smtClean="0">
                <a:latin typeface="Calibri" panose="020F0502020204030204" pitchFamily="34" charset="0"/>
              </a:rPr>
              <a:t>If we were right, then this could be applied to other less high status languages and language communities.</a:t>
            </a:r>
          </a:p>
          <a:p>
            <a:endParaRPr lang="en-GB" sz="1999" dirty="0">
              <a:latin typeface="Calibri" panose="020F0502020204030204" pitchFamily="34" charset="0"/>
            </a:endParaRPr>
          </a:p>
          <a:p>
            <a:r>
              <a:rPr lang="en-GB" sz="1999" dirty="0" smtClean="0">
                <a:latin typeface="Calibri" panose="020F0502020204030204" pitchFamily="34" charset="0"/>
              </a:rPr>
              <a:t>So, back to today and tomorrow, we will share what we have discovered and discuss what you think. We will ask you to critically reflect on current school practices and to arrive at new ideas. This is how…..</a:t>
            </a:r>
            <a:endParaRPr lang="en-GB" sz="1999" dirty="0">
              <a:latin typeface="Calibri" panose="020F0502020204030204" pitchFamily="34" charset="0"/>
            </a:endParaRPr>
          </a:p>
        </p:txBody>
      </p:sp>
      <p:sp>
        <p:nvSpPr>
          <p:cNvPr id="5" name="TextBox 4"/>
          <p:cNvSpPr txBox="1"/>
          <p:nvPr/>
        </p:nvSpPr>
        <p:spPr>
          <a:xfrm>
            <a:off x="621804" y="260648"/>
            <a:ext cx="11161240" cy="978729"/>
          </a:xfrm>
          <a:prstGeom prst="rect">
            <a:avLst/>
          </a:prstGeom>
          <a:noFill/>
        </p:spPr>
        <p:txBody>
          <a:bodyPr wrap="square" rtlCol="0">
            <a:spAutoFit/>
          </a:bodyPr>
          <a:lstStyle/>
          <a:p>
            <a:pPr>
              <a:lnSpc>
                <a:spcPct val="90000"/>
              </a:lnSpc>
            </a:pPr>
            <a:r>
              <a:rPr lang="en-GB" sz="3200" dirty="0" err="1" smtClean="0">
                <a:latin typeface="Calibri" panose="020F0502020204030204" pitchFamily="34" charset="0"/>
              </a:rPr>
              <a:t>ROMtels</a:t>
            </a:r>
            <a:r>
              <a:rPr lang="en-GB" sz="3200" dirty="0" smtClean="0">
                <a:latin typeface="Calibri" panose="020F0502020204030204" pitchFamily="34" charset="0"/>
              </a:rPr>
              <a:t>: Roma (or any other language group) </a:t>
            </a:r>
            <a:r>
              <a:rPr lang="en-GB" sz="3200" dirty="0" err="1" smtClean="0">
                <a:latin typeface="Calibri" panose="020F0502020204030204" pitchFamily="34" charset="0"/>
              </a:rPr>
              <a:t>translanguaging</a:t>
            </a:r>
            <a:r>
              <a:rPr lang="en-GB" sz="3200" dirty="0" smtClean="0">
                <a:latin typeface="Calibri" panose="020F0502020204030204" pitchFamily="34" charset="0"/>
              </a:rPr>
              <a:t> enquiry learning space)</a:t>
            </a:r>
            <a:endParaRPr lang="en-GB" sz="3200" dirty="0">
              <a:latin typeface="Calibri" panose="020F0502020204030204" pitchFamily="34" charset="0"/>
            </a:endParaRPr>
          </a:p>
        </p:txBody>
      </p:sp>
    </p:spTree>
    <p:extLst>
      <p:ext uri="{BB962C8B-B14F-4D97-AF65-F5344CB8AC3E}">
        <p14:creationId xmlns:p14="http://schemas.microsoft.com/office/powerpoint/2010/main" val="406630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9836" y="188640"/>
            <a:ext cx="7168796" cy="6480720"/>
          </a:xfrm>
          <a:prstGeom prst="rect">
            <a:avLst/>
          </a:prstGeom>
        </p:spPr>
      </p:pic>
      <p:sp>
        <p:nvSpPr>
          <p:cNvPr id="4" name="TextBox 3"/>
          <p:cNvSpPr txBox="1"/>
          <p:nvPr/>
        </p:nvSpPr>
        <p:spPr>
          <a:xfrm>
            <a:off x="8254652" y="4941168"/>
            <a:ext cx="3600400" cy="646331"/>
          </a:xfrm>
          <a:prstGeom prst="rect">
            <a:avLst/>
          </a:prstGeom>
          <a:noFill/>
        </p:spPr>
        <p:txBody>
          <a:bodyPr wrap="square" rtlCol="0">
            <a:spAutoFit/>
          </a:bodyPr>
          <a:lstStyle/>
          <a:p>
            <a:pPr>
              <a:lnSpc>
                <a:spcPct val="90000"/>
              </a:lnSpc>
            </a:pPr>
            <a:r>
              <a:rPr lang="en-GB" sz="2000" dirty="0" smtClean="0">
                <a:latin typeface="Calibri" panose="020F0502020204030204" pitchFamily="34" charset="0"/>
              </a:rPr>
              <a:t>Who would prefer to drive there themselves?</a:t>
            </a:r>
            <a:endParaRPr lang="en-GB" sz="2000" dirty="0">
              <a:latin typeface="Calibri" panose="020F0502020204030204" pitchFamily="34" charset="0"/>
            </a:endParaRPr>
          </a:p>
        </p:txBody>
      </p:sp>
      <p:sp>
        <p:nvSpPr>
          <p:cNvPr id="7" name="Text Box 2"/>
          <p:cNvSpPr txBox="1">
            <a:spLocks noChangeArrowheads="1"/>
          </p:cNvSpPr>
          <p:nvPr/>
        </p:nvSpPr>
        <p:spPr bwMode="auto">
          <a:xfrm>
            <a:off x="8254652" y="476672"/>
            <a:ext cx="3024336" cy="10001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Please ensure you bring examples of the following for use on Friday: forms (or other means of collecting data) about children’s languages; policies relating to how parents (whose first language isn’t English) are supported in participating in school events such as teacher parent meetings, open assemblies, support opportunities, visits out of school?; examples of practice of parental involvement.</a:t>
            </a:r>
          </a:p>
        </p:txBody>
      </p:sp>
    </p:spTree>
    <p:extLst>
      <p:ext uri="{BB962C8B-B14F-4D97-AF65-F5344CB8AC3E}">
        <p14:creationId xmlns:p14="http://schemas.microsoft.com/office/powerpoint/2010/main" val="17579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6945" b="15008"/>
          <a:stretch/>
        </p:blipFill>
        <p:spPr>
          <a:xfrm>
            <a:off x="579924" y="378069"/>
            <a:ext cx="4660289" cy="563761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8348" y="1340768"/>
            <a:ext cx="5960209" cy="3352618"/>
          </a:xfrm>
          <a:prstGeom prst="rect">
            <a:avLst/>
          </a:prstGeom>
        </p:spPr>
      </p:pic>
    </p:spTree>
    <p:extLst>
      <p:ext uri="{BB962C8B-B14F-4D97-AF65-F5344CB8AC3E}">
        <p14:creationId xmlns:p14="http://schemas.microsoft.com/office/powerpoint/2010/main" val="203616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341884" y="188640"/>
            <a:ext cx="6840760" cy="6587949"/>
          </a:xfrm>
          <a:prstGeom prst="rect">
            <a:avLst/>
          </a:prstGeom>
        </p:spPr>
      </p:pic>
    </p:spTree>
    <p:extLst>
      <p:ext uri="{BB962C8B-B14F-4D97-AF65-F5344CB8AC3E}">
        <p14:creationId xmlns:p14="http://schemas.microsoft.com/office/powerpoint/2010/main" val="38978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anose="020F0502020204030204" pitchFamily="34" charset="0"/>
              </a:rPr>
              <a:t>Languages for Learning:</a:t>
            </a:r>
            <a:endParaRPr lang="en-US" dirty="0">
              <a:latin typeface="Calibri" panose="020F0502020204030204" pitchFamily="34" charset="0"/>
            </a:endParaRPr>
          </a:p>
        </p:txBody>
      </p:sp>
      <p:sp>
        <p:nvSpPr>
          <p:cNvPr id="3" name="Subtitle 2"/>
          <p:cNvSpPr>
            <a:spLocks noGrp="1"/>
          </p:cNvSpPr>
          <p:nvPr>
            <p:ph type="subTitle" idx="1"/>
          </p:nvPr>
        </p:nvSpPr>
        <p:spPr/>
        <p:txBody>
          <a:bodyPr>
            <a:normAutofit/>
          </a:bodyPr>
          <a:lstStyle/>
          <a:p>
            <a:r>
              <a:rPr lang="en-US" sz="3200" b="1" dirty="0" smtClean="0">
                <a:latin typeface="Calibri" panose="020F0502020204030204" pitchFamily="34" charset="0"/>
              </a:rPr>
              <a:t>A pedagogy for EAL</a:t>
            </a:r>
          </a:p>
        </p:txBody>
      </p:sp>
      <p:pic>
        <p:nvPicPr>
          <p:cNvPr id="4" name="Picture 3"/>
          <p:cNvPicPr>
            <a:picLocks noChangeAspect="1"/>
          </p:cNvPicPr>
          <p:nvPr/>
        </p:nvPicPr>
        <p:blipFill>
          <a:blip r:embed="rId2"/>
          <a:stretch>
            <a:fillRect/>
          </a:stretch>
        </p:blipFill>
        <p:spPr>
          <a:xfrm>
            <a:off x="9694812" y="116632"/>
            <a:ext cx="2321538" cy="936104"/>
          </a:xfrm>
          <a:prstGeom prst="rect">
            <a:avLst/>
          </a:prstGeom>
        </p:spPr>
      </p:pic>
      <p:pic>
        <p:nvPicPr>
          <p:cNvPr id="5" name="Picture 4"/>
          <p:cNvPicPr/>
          <p:nvPr/>
        </p:nvPicPr>
        <p:blipFill>
          <a:blip r:embed="rId3"/>
          <a:stretch>
            <a:fillRect/>
          </a:stretch>
        </p:blipFill>
        <p:spPr>
          <a:xfrm>
            <a:off x="189756" y="116632"/>
            <a:ext cx="2376264" cy="1152128"/>
          </a:xfrm>
          <a:prstGeom prst="rect">
            <a:avLst/>
          </a:prstGeom>
        </p:spPr>
      </p:pic>
      <p:sp>
        <p:nvSpPr>
          <p:cNvPr id="7" name="Right Arrow 6"/>
          <p:cNvSpPr/>
          <p:nvPr/>
        </p:nvSpPr>
        <p:spPr>
          <a:xfrm flipV="1">
            <a:off x="5158308" y="2132856"/>
            <a:ext cx="343646" cy="4571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400"/>
          </a:p>
        </p:txBody>
      </p:sp>
      <p:sp>
        <p:nvSpPr>
          <p:cNvPr id="8" name="TextBox 7"/>
          <p:cNvSpPr txBox="1"/>
          <p:nvPr/>
        </p:nvSpPr>
        <p:spPr>
          <a:xfrm>
            <a:off x="3025875" y="1866851"/>
            <a:ext cx="2304256" cy="590931"/>
          </a:xfrm>
          <a:prstGeom prst="rect">
            <a:avLst/>
          </a:prstGeom>
          <a:noFill/>
        </p:spPr>
        <p:txBody>
          <a:bodyPr wrap="square" rtlCol="0">
            <a:spAutoFit/>
          </a:bodyPr>
          <a:lstStyle/>
          <a:p>
            <a:pPr>
              <a:lnSpc>
                <a:spcPct val="90000"/>
              </a:lnSpc>
            </a:pPr>
            <a:r>
              <a:rPr lang="en-GB" sz="1200" dirty="0" smtClean="0">
                <a:latin typeface="Calibri" panose="020F0502020204030204" pitchFamily="34" charset="0"/>
              </a:rPr>
              <a:t>Newcastle University</a:t>
            </a:r>
          </a:p>
          <a:p>
            <a:pPr>
              <a:lnSpc>
                <a:spcPct val="90000"/>
              </a:lnSpc>
            </a:pPr>
            <a:r>
              <a:rPr lang="en-GB" sz="1200" dirty="0" smtClean="0">
                <a:latin typeface="Calibri" panose="020F0502020204030204" pitchFamily="34" charset="0"/>
              </a:rPr>
              <a:t>Arthur’s Hill Federation Primary schools</a:t>
            </a:r>
            <a:endParaRPr lang="en-GB" sz="1200" dirty="0">
              <a:latin typeface="Calibri" panose="020F0502020204030204" pitchFamily="34" charset="0"/>
            </a:endParaRPr>
          </a:p>
        </p:txBody>
      </p:sp>
      <p:sp>
        <p:nvSpPr>
          <p:cNvPr id="9" name="Right Arrow 8"/>
          <p:cNvSpPr/>
          <p:nvPr/>
        </p:nvSpPr>
        <p:spPr>
          <a:xfrm rot="19923256" flipV="1">
            <a:off x="5220994" y="2403409"/>
            <a:ext cx="343646" cy="4571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400"/>
          </a:p>
        </p:txBody>
      </p:sp>
      <p:sp>
        <p:nvSpPr>
          <p:cNvPr id="10" name="TextBox 9"/>
          <p:cNvSpPr txBox="1"/>
          <p:nvPr/>
        </p:nvSpPr>
        <p:spPr>
          <a:xfrm>
            <a:off x="3358108" y="2406258"/>
            <a:ext cx="2466757" cy="424732"/>
          </a:xfrm>
          <a:prstGeom prst="rect">
            <a:avLst/>
          </a:prstGeom>
          <a:noFill/>
        </p:spPr>
        <p:txBody>
          <a:bodyPr wrap="square" rtlCol="0">
            <a:spAutoFit/>
          </a:bodyPr>
          <a:lstStyle/>
          <a:p>
            <a:pPr>
              <a:lnSpc>
                <a:spcPct val="90000"/>
              </a:lnSpc>
            </a:pPr>
            <a:r>
              <a:rPr lang="en-GB" sz="1200" dirty="0" smtClean="0">
                <a:latin typeface="Calibri" panose="020F0502020204030204" pitchFamily="34" charset="0"/>
              </a:rPr>
              <a:t>Associate Professor Leena Robertson, Middlesex University</a:t>
            </a:r>
            <a:endParaRPr lang="en-GB" sz="1200" dirty="0">
              <a:latin typeface="Calibri" panose="020F0502020204030204" pitchFamily="34" charset="0"/>
            </a:endParaRPr>
          </a:p>
        </p:txBody>
      </p:sp>
      <p:sp>
        <p:nvSpPr>
          <p:cNvPr id="11" name="Right Arrow 10"/>
          <p:cNvSpPr/>
          <p:nvPr/>
        </p:nvSpPr>
        <p:spPr>
          <a:xfrm rot="1034877" flipV="1">
            <a:off x="5568501" y="1743118"/>
            <a:ext cx="880683" cy="4571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400"/>
          </a:p>
        </p:txBody>
      </p:sp>
      <p:sp>
        <p:nvSpPr>
          <p:cNvPr id="12" name="TextBox 11"/>
          <p:cNvSpPr txBox="1"/>
          <p:nvPr/>
        </p:nvSpPr>
        <p:spPr>
          <a:xfrm>
            <a:off x="4654252" y="1067275"/>
            <a:ext cx="2025056" cy="590931"/>
          </a:xfrm>
          <a:prstGeom prst="rect">
            <a:avLst/>
          </a:prstGeom>
          <a:noFill/>
        </p:spPr>
        <p:txBody>
          <a:bodyPr wrap="square" rtlCol="0">
            <a:spAutoFit/>
          </a:bodyPr>
          <a:lstStyle/>
          <a:p>
            <a:pPr>
              <a:lnSpc>
                <a:spcPct val="90000"/>
              </a:lnSpc>
            </a:pPr>
            <a:r>
              <a:rPr lang="en-GB" sz="1200" dirty="0" smtClean="0">
                <a:latin typeface="Calibri" panose="020F0502020204030204" pitchFamily="34" charset="0"/>
              </a:rPr>
              <a:t>Professor Fred Dervin, Dr Heidi Layne, Helsinki University</a:t>
            </a:r>
            <a:endParaRPr lang="en-GB" sz="1200" dirty="0">
              <a:latin typeface="Calibri" panose="020F0502020204030204" pitchFamily="34" charset="0"/>
            </a:endParaRPr>
          </a:p>
        </p:txBody>
      </p:sp>
      <p:sp>
        <p:nvSpPr>
          <p:cNvPr id="14" name="TextBox 13"/>
          <p:cNvSpPr txBox="1"/>
          <p:nvPr/>
        </p:nvSpPr>
        <p:spPr>
          <a:xfrm>
            <a:off x="7009684" y="1866851"/>
            <a:ext cx="1872208" cy="757130"/>
          </a:xfrm>
          <a:prstGeom prst="rect">
            <a:avLst/>
          </a:prstGeom>
          <a:noFill/>
        </p:spPr>
        <p:txBody>
          <a:bodyPr wrap="square" rtlCol="0">
            <a:spAutoFit/>
          </a:bodyPr>
          <a:lstStyle/>
          <a:p>
            <a:pPr>
              <a:lnSpc>
                <a:spcPct val="90000"/>
              </a:lnSpc>
            </a:pPr>
            <a:r>
              <a:rPr lang="en-GB" sz="1200" dirty="0" smtClean="0">
                <a:latin typeface="Calibri" panose="020F0502020204030204" pitchFamily="34" charset="0"/>
              </a:rPr>
              <a:t>Mr Nicu Gal, founder People to people foundation; Daniela </a:t>
            </a:r>
            <a:r>
              <a:rPr lang="en-GB" sz="1200" smtClean="0">
                <a:latin typeface="Calibri" panose="020F0502020204030204" pitchFamily="34" charset="0"/>
              </a:rPr>
              <a:t>Tutos, </a:t>
            </a:r>
            <a:r>
              <a:rPr lang="en-GB" sz="1200" dirty="0" err="1" smtClean="0">
                <a:latin typeface="Calibri" panose="020F0502020204030204" pitchFamily="34" charset="0"/>
              </a:rPr>
              <a:t>Tinca</a:t>
            </a:r>
            <a:r>
              <a:rPr lang="en-GB" sz="1200" dirty="0" smtClean="0">
                <a:latin typeface="Calibri" panose="020F0502020204030204" pitchFamily="34" charset="0"/>
              </a:rPr>
              <a:t> school, Romania</a:t>
            </a:r>
            <a:endParaRPr lang="en-GB" sz="1200" dirty="0">
              <a:latin typeface="Calibri" panose="020F0502020204030204" pitchFamily="34" charset="0"/>
            </a:endParaRPr>
          </a:p>
        </p:txBody>
      </p:sp>
      <p:sp>
        <p:nvSpPr>
          <p:cNvPr id="15" name="Right Arrow 14"/>
          <p:cNvSpPr/>
          <p:nvPr/>
        </p:nvSpPr>
        <p:spPr>
          <a:xfrm rot="12994358" flipV="1">
            <a:off x="5576647" y="3048172"/>
            <a:ext cx="1205210" cy="540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400"/>
          </a:p>
        </p:txBody>
      </p:sp>
      <p:sp>
        <p:nvSpPr>
          <p:cNvPr id="16" name="TextBox 15"/>
          <p:cNvSpPr txBox="1"/>
          <p:nvPr/>
        </p:nvSpPr>
        <p:spPr>
          <a:xfrm>
            <a:off x="6598468" y="3247494"/>
            <a:ext cx="2736304" cy="997196"/>
          </a:xfrm>
          <a:prstGeom prst="rect">
            <a:avLst/>
          </a:prstGeom>
          <a:noFill/>
        </p:spPr>
        <p:txBody>
          <a:bodyPr wrap="square" rtlCol="0">
            <a:spAutoFit/>
          </a:bodyPr>
          <a:lstStyle/>
          <a:p>
            <a:r>
              <a:rPr lang="en-GB" sz="1200" dirty="0" smtClean="0">
                <a:latin typeface="Calibri" panose="020F0502020204030204" pitchFamily="34" charset="0"/>
              </a:rPr>
              <a:t>Professor Nathalie Auger, Montpellier University; Christel </a:t>
            </a:r>
            <a:r>
              <a:rPr lang="en-GB" sz="1200" dirty="0" err="1" smtClean="0">
                <a:latin typeface="Calibri" panose="020F0502020204030204" pitchFamily="34" charset="0"/>
              </a:rPr>
              <a:t>Houée</a:t>
            </a:r>
            <a:r>
              <a:rPr lang="en-GB" sz="1200" dirty="0" smtClean="0">
                <a:latin typeface="Calibri" panose="020F0502020204030204" pitchFamily="34" charset="0"/>
              </a:rPr>
              <a:t>, </a:t>
            </a:r>
            <a:r>
              <a:rPr lang="en-GB" sz="1200" dirty="0">
                <a:latin typeface="Calibri" panose="020F0502020204030204" pitchFamily="34" charset="0"/>
              </a:rPr>
              <a:t>High School State Paul Valéry</a:t>
            </a:r>
            <a:r>
              <a:rPr lang="en-GB" sz="1200" dirty="0" smtClean="0">
                <a:latin typeface="Calibri" panose="020F0502020204030204" pitchFamily="34" charset="0"/>
              </a:rPr>
              <a:t> (</a:t>
            </a:r>
            <a:r>
              <a:rPr lang="en-GB" sz="1200" dirty="0" err="1" smtClean="0">
                <a:latin typeface="Calibri" panose="020F0502020204030204" pitchFamily="34" charset="0"/>
              </a:rPr>
              <a:t>Sète</a:t>
            </a:r>
            <a:r>
              <a:rPr lang="en-GB" sz="1200" dirty="0" smtClean="0">
                <a:latin typeface="Calibri" panose="020F0502020204030204" pitchFamily="34" charset="0"/>
              </a:rPr>
              <a:t>, near Montpellier)</a:t>
            </a:r>
            <a:endParaRPr lang="en-GB" sz="1200" dirty="0">
              <a:latin typeface="Calibri" panose="020F0502020204030204" pitchFamily="34" charset="0"/>
            </a:endParaRPr>
          </a:p>
          <a:p>
            <a:r>
              <a:rPr lang="en-GB" sz="1200" dirty="0"/>
              <a:t>  </a:t>
            </a:r>
          </a:p>
          <a:p>
            <a:pPr>
              <a:lnSpc>
                <a:spcPct val="90000"/>
              </a:lnSpc>
            </a:pPr>
            <a:endParaRPr lang="en-GB" sz="1200" dirty="0">
              <a:latin typeface="Calibri" panose="020F0502020204030204" pitchFamily="34" charset="0"/>
            </a:endParaRPr>
          </a:p>
        </p:txBody>
      </p:sp>
      <p:sp>
        <p:nvSpPr>
          <p:cNvPr id="17" name="Right Arrow 16"/>
          <p:cNvSpPr/>
          <p:nvPr/>
        </p:nvSpPr>
        <p:spPr>
          <a:xfrm rot="8769272" flipV="1">
            <a:off x="6359000" y="2340772"/>
            <a:ext cx="656619" cy="4571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7788" y="476672"/>
            <a:ext cx="4671442" cy="4652681"/>
          </a:xfrm>
          <a:prstGeom prst="rect">
            <a:avLst/>
          </a:prstGeom>
        </p:spPr>
      </p:pic>
      <p:pic>
        <p:nvPicPr>
          <p:cNvPr id="3" name="Picture 2"/>
          <p:cNvPicPr>
            <a:picLocks noChangeAspect="1"/>
          </p:cNvPicPr>
          <p:nvPr/>
        </p:nvPicPr>
        <p:blipFill>
          <a:blip r:embed="rId3"/>
          <a:stretch>
            <a:fillRect/>
          </a:stretch>
        </p:blipFill>
        <p:spPr>
          <a:xfrm>
            <a:off x="5518348" y="476672"/>
            <a:ext cx="5616624" cy="4002808"/>
          </a:xfrm>
          <a:prstGeom prst="rect">
            <a:avLst/>
          </a:prstGeom>
        </p:spPr>
      </p:pic>
    </p:spTree>
    <p:extLst>
      <p:ext uri="{BB962C8B-B14F-4D97-AF65-F5344CB8AC3E}">
        <p14:creationId xmlns:p14="http://schemas.microsoft.com/office/powerpoint/2010/main" val="279146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3932" y="332656"/>
            <a:ext cx="4541118" cy="5826340"/>
          </a:xfrm>
          <a:prstGeom prst="rect">
            <a:avLst/>
          </a:prstGeom>
        </p:spPr>
      </p:pic>
      <p:pic>
        <p:nvPicPr>
          <p:cNvPr id="3" name="Picture 2"/>
          <p:cNvPicPr>
            <a:picLocks noChangeAspect="1"/>
          </p:cNvPicPr>
          <p:nvPr/>
        </p:nvPicPr>
        <p:blipFill>
          <a:blip r:embed="rId3"/>
          <a:stretch>
            <a:fillRect/>
          </a:stretch>
        </p:blipFill>
        <p:spPr>
          <a:xfrm>
            <a:off x="6382444" y="332656"/>
            <a:ext cx="4352846" cy="5813156"/>
          </a:xfrm>
          <a:prstGeom prst="rect">
            <a:avLst/>
          </a:prstGeom>
        </p:spPr>
      </p:pic>
    </p:spTree>
    <p:extLst>
      <p:ext uri="{BB962C8B-B14F-4D97-AF65-F5344CB8AC3E}">
        <p14:creationId xmlns:p14="http://schemas.microsoft.com/office/powerpoint/2010/main" val="16987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p:nvPr/>
        </p:nvSpPr>
        <p:spPr>
          <a:xfrm>
            <a:off x="1701924" y="260648"/>
            <a:ext cx="9361040" cy="757130"/>
          </a:xfrm>
          <a:prstGeom prst="rect">
            <a:avLst/>
          </a:prstGeom>
          <a:noFill/>
        </p:spPr>
        <p:txBody>
          <a:bodyPr wrap="square" rtlCol="0">
            <a:spAutoFit/>
          </a:bodyPr>
          <a:lstStyle/>
          <a:p>
            <a:pPr algn="ctr">
              <a:lnSpc>
                <a:spcPct val="90000"/>
              </a:lnSpc>
            </a:pPr>
            <a:r>
              <a:rPr lang="en-GB" sz="2400" b="1" dirty="0" smtClean="0">
                <a:latin typeface="Calibri" panose="020F0502020204030204" pitchFamily="34" charset="0"/>
                <a:cs typeface="Consolas" panose="020B0609020204030204" pitchFamily="49" charset="0"/>
              </a:rPr>
              <a:t>Friday 11</a:t>
            </a:r>
            <a:r>
              <a:rPr lang="en-GB" sz="2400" b="1" baseline="30000" dirty="0" smtClean="0">
                <a:latin typeface="Calibri" panose="020F0502020204030204" pitchFamily="34" charset="0"/>
                <a:cs typeface="Consolas" panose="020B0609020204030204" pitchFamily="49" charset="0"/>
              </a:rPr>
              <a:t>th</a:t>
            </a:r>
            <a:r>
              <a:rPr lang="en-GB" sz="2400" b="1" dirty="0" smtClean="0">
                <a:latin typeface="Calibri" panose="020F0502020204030204" pitchFamily="34" charset="0"/>
                <a:cs typeface="Consolas" panose="020B0609020204030204" pitchFamily="49" charset="0"/>
              </a:rPr>
              <a:t> October: refreshing memories, reorientation and introduction to day 3 </a:t>
            </a:r>
            <a:endParaRPr lang="en-GB" sz="2400" b="1" dirty="0">
              <a:latin typeface="Calibri" panose="020F0502020204030204" pitchFamily="34" charset="0"/>
              <a:cs typeface="Consolas" panose="020B0609020204030204" pitchFamily="49" charset="0"/>
            </a:endParaRPr>
          </a:p>
        </p:txBody>
      </p:sp>
      <p:sp>
        <p:nvSpPr>
          <p:cNvPr id="3" name="TextBox 2"/>
          <p:cNvSpPr txBox="1"/>
          <p:nvPr/>
        </p:nvSpPr>
        <p:spPr>
          <a:xfrm>
            <a:off x="765820" y="1412776"/>
            <a:ext cx="3672408" cy="1754326"/>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GB" sz="2400" dirty="0" smtClean="0">
                <a:latin typeface="Calibri" panose="020F0502020204030204" pitchFamily="34" charset="0"/>
              </a:rPr>
              <a:t>Memories from the floor</a:t>
            </a:r>
          </a:p>
          <a:p>
            <a:pPr>
              <a:lnSpc>
                <a:spcPct val="90000"/>
              </a:lnSpc>
            </a:pPr>
            <a:endParaRPr lang="en-GB" sz="2400" dirty="0">
              <a:latin typeface="Calibri" panose="020F0502020204030204" pitchFamily="34" charset="0"/>
            </a:endParaRPr>
          </a:p>
          <a:p>
            <a:pPr marL="342900" indent="-342900">
              <a:lnSpc>
                <a:spcPct val="90000"/>
              </a:lnSpc>
              <a:buFont typeface="Arial" panose="020B0604020202020204" pitchFamily="34" charset="0"/>
              <a:buChar char="•"/>
            </a:pPr>
            <a:r>
              <a:rPr lang="en-GB" sz="2400" dirty="0" smtClean="0">
                <a:latin typeface="Calibri" panose="020F0502020204030204" pitchFamily="34" charset="0"/>
              </a:rPr>
              <a:t>Reorientation: the focus of today is working in partnership with families </a:t>
            </a:r>
            <a:endParaRPr lang="en-GB" sz="2400"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5252325" y="1017778"/>
            <a:ext cx="5832648" cy="5617093"/>
          </a:xfrm>
          <a:prstGeom prst="rect">
            <a:avLst/>
          </a:prstGeom>
        </p:spPr>
      </p:pic>
      <p:sp>
        <p:nvSpPr>
          <p:cNvPr id="5" name="TextBox 4"/>
          <p:cNvSpPr txBox="1"/>
          <p:nvPr/>
        </p:nvSpPr>
        <p:spPr>
          <a:xfrm>
            <a:off x="477788" y="3717032"/>
            <a:ext cx="4248472" cy="1754326"/>
          </a:xfrm>
          <a:prstGeom prst="rect">
            <a:avLst/>
          </a:prstGeom>
          <a:noFill/>
        </p:spPr>
        <p:txBody>
          <a:bodyPr wrap="square" rtlCol="0">
            <a:spAutoFit/>
          </a:bodyPr>
          <a:lstStyle/>
          <a:p>
            <a:pPr>
              <a:lnSpc>
                <a:spcPct val="90000"/>
              </a:lnSpc>
            </a:pPr>
            <a:r>
              <a:rPr lang="en-GB" sz="2400" i="1" dirty="0" smtClean="0">
                <a:solidFill>
                  <a:srgbClr val="FF0000"/>
                </a:solidFill>
                <a:latin typeface="Calibri" panose="020F0502020204030204" pitchFamily="34" charset="0"/>
              </a:rPr>
              <a:t>ALERT!</a:t>
            </a:r>
            <a:r>
              <a:rPr lang="en-GB" sz="2400" dirty="0" smtClean="0">
                <a:latin typeface="Calibri" panose="020F0502020204030204" pitchFamily="34" charset="0"/>
              </a:rPr>
              <a:t> If you have to leave at any stage before 3.45pm, please don’t forget to complete your reflections sheet for our research</a:t>
            </a:r>
            <a:endParaRPr lang="en-GB" sz="2400" dirty="0">
              <a:latin typeface="Calibri" panose="020F0502020204030204" pitchFamily="34" charset="0"/>
            </a:endParaRPr>
          </a:p>
        </p:txBody>
      </p:sp>
    </p:spTree>
    <p:extLst>
      <p:ext uri="{BB962C8B-B14F-4D97-AF65-F5344CB8AC3E}">
        <p14:creationId xmlns:p14="http://schemas.microsoft.com/office/powerpoint/2010/main" val="295421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9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79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11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5" name="TextBox 4"/>
          <p:cNvSpPr txBox="1"/>
          <p:nvPr/>
        </p:nvSpPr>
        <p:spPr>
          <a:xfrm>
            <a:off x="2638028" y="2996952"/>
            <a:ext cx="184731" cy="424732"/>
          </a:xfrm>
          <a:prstGeom prst="rect">
            <a:avLst/>
          </a:prstGeom>
          <a:noFill/>
        </p:spPr>
        <p:txBody>
          <a:bodyPr wrap="none" rtlCol="0">
            <a:spAutoFit/>
          </a:bodyPr>
          <a:lstStyle/>
          <a:p>
            <a:pPr>
              <a:lnSpc>
                <a:spcPct val="90000"/>
              </a:lnSpc>
            </a:pPr>
            <a:endParaRPr lang="en-GB" sz="2400" dirty="0"/>
          </a:p>
        </p:txBody>
      </p:sp>
      <p:sp>
        <p:nvSpPr>
          <p:cNvPr id="7" name="Rectangle 6"/>
          <p:cNvSpPr/>
          <p:nvPr/>
        </p:nvSpPr>
        <p:spPr>
          <a:xfrm>
            <a:off x="909836" y="317555"/>
            <a:ext cx="10297144" cy="3139321"/>
          </a:xfrm>
          <a:prstGeom prst="rect">
            <a:avLst/>
          </a:prstGeom>
        </p:spPr>
        <p:txBody>
          <a:bodyPr wrap="square">
            <a:spAutoFit/>
          </a:bodyPr>
          <a:lstStyle/>
          <a:p>
            <a:r>
              <a:rPr lang="en-GB" sz="2400" dirty="0" smtClean="0">
                <a:latin typeface="Calibri" panose="020F0502020204030204" pitchFamily="34" charset="0"/>
                <a:cs typeface="Calibri" panose="020F0502020204030204" pitchFamily="34" charset="0"/>
              </a:rPr>
              <a:t>The aim of the conference is to use evidence gathered from the </a:t>
            </a:r>
            <a:r>
              <a:rPr lang="en-GB" sz="2400" dirty="0" err="1" smtClean="0">
                <a:latin typeface="Calibri" panose="020F0502020204030204" pitchFamily="34" charset="0"/>
                <a:cs typeface="Calibri" panose="020F0502020204030204" pitchFamily="34" charset="0"/>
              </a:rPr>
              <a:t>ROMtels</a:t>
            </a:r>
            <a:r>
              <a:rPr lang="en-GB" sz="2400" dirty="0" smtClean="0">
                <a:latin typeface="Calibri" panose="020F0502020204030204" pitchFamily="34" charset="0"/>
                <a:cs typeface="Calibri" panose="020F0502020204030204" pitchFamily="34" charset="0"/>
              </a:rPr>
              <a:t> research project in presenting and discussing:</a:t>
            </a:r>
          </a:p>
          <a:p>
            <a:endParaRPr lang="en-GB" sz="2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 ideas for supporting </a:t>
            </a:r>
            <a:r>
              <a:rPr lang="en-GB" dirty="0">
                <a:latin typeface="Calibri" panose="020F0502020204030204" pitchFamily="34" charset="0"/>
                <a:cs typeface="Calibri" panose="020F0502020204030204" pitchFamily="34" charset="0"/>
              </a:rPr>
              <a:t>pupils with EAL in their everyday learning </a:t>
            </a:r>
            <a:r>
              <a:rPr lang="en-GB" dirty="0" smtClean="0">
                <a:latin typeface="Calibri" panose="020F0502020204030204" pitchFamily="34" charset="0"/>
                <a:cs typeface="Calibri" panose="020F0502020204030204" pitchFamily="34" charset="0"/>
              </a:rPr>
              <a:t>(including the learning of English) via use of their home languages as a semiotic tool for learning</a:t>
            </a:r>
          </a:p>
          <a:p>
            <a:pPr marL="285750" indent="-285750">
              <a:buFont typeface="Arial" panose="020B0604020202020204" pitchFamily="34" charset="0"/>
              <a:buChar char="•"/>
            </a:pPr>
            <a:r>
              <a:rPr lang="en-GB" dirty="0">
                <a:latin typeface="Calibri" panose="020F0502020204030204" pitchFamily="34" charset="0"/>
              </a:rPr>
              <a:t>w</a:t>
            </a:r>
            <a:r>
              <a:rPr lang="en-GB" dirty="0" smtClean="0">
                <a:latin typeface="Calibri" panose="020F0502020204030204" pitchFamily="34" charset="0"/>
              </a:rPr>
              <a:t>ays to involve parents and communities in the everyday life of schools as language experts</a:t>
            </a:r>
          </a:p>
          <a:p>
            <a:pPr marL="285750" indent="-285750">
              <a:buFont typeface="Arial" panose="020B0604020202020204" pitchFamily="34" charset="0"/>
              <a:buChar char="•"/>
            </a:pPr>
            <a:r>
              <a:rPr lang="en-GB" dirty="0">
                <a:latin typeface="Calibri" panose="020F0502020204030204" pitchFamily="34" charset="0"/>
              </a:rPr>
              <a:t>e</a:t>
            </a:r>
            <a:r>
              <a:rPr lang="en-GB" dirty="0" smtClean="0">
                <a:latin typeface="Calibri" panose="020F0502020204030204" pitchFamily="34" charset="0"/>
              </a:rPr>
              <a:t>xemplification of the above through work with Roma families from Eastern Europe</a:t>
            </a:r>
          </a:p>
          <a:p>
            <a:pPr marL="285750" indent="-285750">
              <a:buFont typeface="Arial" panose="020B0604020202020204" pitchFamily="34" charset="0"/>
              <a:buChar char="•"/>
            </a:pPr>
            <a:r>
              <a:rPr lang="en-GB" dirty="0" smtClean="0">
                <a:latin typeface="Calibri" panose="020F0502020204030204" pitchFamily="34" charset="0"/>
              </a:rPr>
              <a:t>the number and variations of Romani dialects</a:t>
            </a:r>
          </a:p>
          <a:p>
            <a:pPr marL="285750" indent="-285750">
              <a:buFont typeface="Arial" panose="020B0604020202020204" pitchFamily="34" charset="0"/>
              <a:buChar char="•"/>
            </a:pPr>
            <a:r>
              <a:rPr lang="en-GB" dirty="0">
                <a:latin typeface="Calibri" panose="020F0502020204030204" pitchFamily="34" charset="0"/>
              </a:rPr>
              <a:t>t</a:t>
            </a:r>
            <a:r>
              <a:rPr lang="en-GB" dirty="0" smtClean="0">
                <a:latin typeface="Calibri" panose="020F0502020204030204" pitchFamily="34" charset="0"/>
              </a:rPr>
              <a:t>he role technology can play.</a:t>
            </a:r>
          </a:p>
          <a:p>
            <a:pPr marL="285750" indent="-285750">
              <a:buFont typeface="Arial" panose="020B0604020202020204" pitchFamily="34" charset="0"/>
              <a:buChar char="•"/>
            </a:pPr>
            <a:endParaRPr lang="en-GB" dirty="0"/>
          </a:p>
        </p:txBody>
      </p:sp>
      <p:pic>
        <p:nvPicPr>
          <p:cNvPr id="10" name="Picture 9"/>
          <p:cNvPicPr>
            <a:picLocks noChangeAspect="1"/>
          </p:cNvPicPr>
          <p:nvPr/>
        </p:nvPicPr>
        <p:blipFill>
          <a:blip r:embed="rId2"/>
          <a:stretch>
            <a:fillRect/>
          </a:stretch>
        </p:blipFill>
        <p:spPr>
          <a:xfrm>
            <a:off x="5887549" y="2636912"/>
            <a:ext cx="5981227" cy="3796778"/>
          </a:xfrm>
          <a:prstGeom prst="rect">
            <a:avLst/>
          </a:prstGeom>
        </p:spPr>
      </p:pic>
      <p:pic>
        <p:nvPicPr>
          <p:cNvPr id="9" name="Picture 8"/>
          <p:cNvPicPr>
            <a:picLocks noChangeAspect="1"/>
          </p:cNvPicPr>
          <p:nvPr/>
        </p:nvPicPr>
        <p:blipFill>
          <a:blip r:embed="rId3"/>
          <a:stretch>
            <a:fillRect/>
          </a:stretch>
        </p:blipFill>
        <p:spPr>
          <a:xfrm>
            <a:off x="477788" y="3356992"/>
            <a:ext cx="4968552" cy="3366066"/>
          </a:xfrm>
          <a:prstGeom prst="rect">
            <a:avLst/>
          </a:prstGeom>
        </p:spPr>
      </p:pic>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p:nvPr/>
        </p:nvSpPr>
        <p:spPr>
          <a:xfrm>
            <a:off x="3282964" y="3284984"/>
            <a:ext cx="7416824" cy="2419124"/>
          </a:xfrm>
          <a:prstGeom prst="rect">
            <a:avLst/>
          </a:prstGeom>
          <a:noFill/>
        </p:spPr>
        <p:txBody>
          <a:bodyPr wrap="square" rtlCol="0">
            <a:spAutoFit/>
          </a:bodyPr>
          <a:lstStyle/>
          <a:p>
            <a:pPr>
              <a:lnSpc>
                <a:spcPct val="90000"/>
              </a:lnSpc>
            </a:pPr>
            <a:r>
              <a:rPr lang="en-GB" sz="2400" dirty="0" smtClean="0">
                <a:latin typeface="Calibri" panose="020F0502020204030204" pitchFamily="34" charset="0"/>
              </a:rPr>
              <a:t>How </a:t>
            </a:r>
            <a:r>
              <a:rPr lang="en-GB" sz="2400" dirty="0">
                <a:latin typeface="Calibri" panose="020F0502020204030204" pitchFamily="34" charset="0"/>
              </a:rPr>
              <a:t>many languages in the world?</a:t>
            </a:r>
          </a:p>
          <a:p>
            <a:pPr>
              <a:lnSpc>
                <a:spcPct val="90000"/>
              </a:lnSpc>
            </a:pPr>
            <a:r>
              <a:rPr lang="en-GB" sz="2400" dirty="0" smtClean="0">
                <a:latin typeface="Calibri" panose="020F0502020204030204" pitchFamily="34" charset="0"/>
              </a:rPr>
              <a:t>What/who is EAL?</a:t>
            </a:r>
          </a:p>
          <a:p>
            <a:pPr>
              <a:lnSpc>
                <a:spcPct val="90000"/>
              </a:lnSpc>
            </a:pPr>
            <a:r>
              <a:rPr lang="en-GB" sz="2400" dirty="0" smtClean="0">
                <a:latin typeface="Calibri" panose="020F0502020204030204" pitchFamily="34" charset="0"/>
              </a:rPr>
              <a:t>Who are Gypsy Roma?</a:t>
            </a:r>
          </a:p>
          <a:p>
            <a:pPr>
              <a:lnSpc>
                <a:spcPct val="90000"/>
              </a:lnSpc>
            </a:pPr>
            <a:r>
              <a:rPr lang="en-GB" sz="2400" dirty="0" smtClean="0">
                <a:latin typeface="Calibri" panose="020F0502020204030204" pitchFamily="34" charset="0"/>
              </a:rPr>
              <a:t>What role language status?</a:t>
            </a:r>
          </a:p>
          <a:p>
            <a:pPr>
              <a:lnSpc>
                <a:spcPct val="90000"/>
              </a:lnSpc>
            </a:pPr>
            <a:r>
              <a:rPr lang="en-GB" sz="2400" dirty="0" smtClean="0">
                <a:latin typeface="Calibri" panose="020F0502020204030204" pitchFamily="34" charset="0"/>
              </a:rPr>
              <a:t>Why home language use for learning: research evidence?</a:t>
            </a:r>
          </a:p>
          <a:p>
            <a:pPr>
              <a:lnSpc>
                <a:spcPct val="90000"/>
              </a:lnSpc>
            </a:pPr>
            <a:r>
              <a:rPr lang="en-GB" sz="2400" dirty="0" smtClean="0">
                <a:latin typeface="Calibri" panose="020F0502020204030204" pitchFamily="34" charset="0"/>
              </a:rPr>
              <a:t>What is the </a:t>
            </a:r>
            <a:r>
              <a:rPr lang="en-GB" sz="2400" dirty="0" err="1" smtClean="0">
                <a:latin typeface="Calibri" panose="020F0502020204030204" pitchFamily="34" charset="0"/>
              </a:rPr>
              <a:t>ROMtels</a:t>
            </a:r>
            <a:r>
              <a:rPr lang="en-GB" sz="2400" dirty="0" smtClean="0">
                <a:latin typeface="Calibri" panose="020F0502020204030204" pitchFamily="34" charset="0"/>
              </a:rPr>
              <a:t> project about?</a:t>
            </a:r>
          </a:p>
          <a:p>
            <a:pPr>
              <a:lnSpc>
                <a:spcPct val="90000"/>
              </a:lnSpc>
            </a:pPr>
            <a:endParaRPr lang="en-GB" sz="2400" dirty="0">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00" y="548680"/>
            <a:ext cx="5715000" cy="2311400"/>
          </a:xfrm>
          <a:prstGeom prst="rect">
            <a:avLst/>
          </a:prstGeom>
        </p:spPr>
      </p:pic>
    </p:spTree>
    <p:extLst>
      <p:ext uri="{BB962C8B-B14F-4D97-AF65-F5344CB8AC3E}">
        <p14:creationId xmlns:p14="http://schemas.microsoft.com/office/powerpoint/2010/main" val="272384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441790" y="537289"/>
            <a:ext cx="9065693" cy="1815882"/>
          </a:xfrm>
          <a:prstGeom prst="rect">
            <a:avLst/>
          </a:prstGeom>
        </p:spPr>
        <p:txBody>
          <a:bodyPr wrap="square">
            <a:spAutoFit/>
          </a:bodyPr>
          <a:lstStyle/>
          <a:p>
            <a:r>
              <a:rPr lang="en-GB" sz="2800" dirty="0">
                <a:latin typeface="Calibri" panose="020F0502020204030204" pitchFamily="34" charset="0"/>
                <a:cs typeface="Calibri" panose="020F0502020204030204" pitchFamily="34" charset="0"/>
              </a:rPr>
              <a:t>A living language is defined as one that has at least one speaker for whom it is their first language; extinct languages and languages that are used only as a second language are excluded from these counts. </a:t>
            </a:r>
          </a:p>
        </p:txBody>
      </p:sp>
      <p:pic>
        <p:nvPicPr>
          <p:cNvPr id="3" name="Picture 2"/>
          <p:cNvPicPr>
            <a:picLocks noChangeAspect="1"/>
          </p:cNvPicPr>
          <p:nvPr/>
        </p:nvPicPr>
        <p:blipFill>
          <a:blip r:embed="rId2"/>
          <a:stretch>
            <a:fillRect/>
          </a:stretch>
        </p:blipFill>
        <p:spPr>
          <a:xfrm>
            <a:off x="2910390" y="2641691"/>
            <a:ext cx="6597093" cy="3105248"/>
          </a:xfrm>
          <a:prstGeom prst="rect">
            <a:avLst/>
          </a:prstGeom>
        </p:spPr>
      </p:pic>
      <p:sp>
        <p:nvSpPr>
          <p:cNvPr id="4" name="TextBox 3"/>
          <p:cNvSpPr txBox="1"/>
          <p:nvPr/>
        </p:nvSpPr>
        <p:spPr>
          <a:xfrm>
            <a:off x="2819840" y="6035460"/>
            <a:ext cx="7323437" cy="369332"/>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https://www.ethnologue.com/statistics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50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extBox 2"/>
          <p:cNvSpPr txBox="1"/>
          <p:nvPr/>
        </p:nvSpPr>
        <p:spPr>
          <a:xfrm>
            <a:off x="621804" y="1268760"/>
            <a:ext cx="4006735" cy="3970318"/>
          </a:xfrm>
          <a:prstGeom prst="rect">
            <a:avLst/>
          </a:prstGeom>
          <a:noFill/>
        </p:spPr>
        <p:txBody>
          <a:bodyPr wrap="square" rtlCol="0">
            <a:spAutoFit/>
          </a:bodyPr>
          <a:lstStyle/>
          <a:p>
            <a:r>
              <a:rPr lang="en-GB" sz="2800" dirty="0" smtClean="0">
                <a:latin typeface="Calibri" panose="020F0502020204030204" pitchFamily="34" charset="0"/>
              </a:rPr>
              <a:t>Simultaneous or consecutive</a:t>
            </a:r>
          </a:p>
          <a:p>
            <a:endParaRPr lang="en-GB" sz="2800" dirty="0">
              <a:latin typeface="Calibri" panose="020F0502020204030204" pitchFamily="34" charset="0"/>
            </a:endParaRPr>
          </a:p>
          <a:p>
            <a:r>
              <a:rPr lang="en-GB" sz="2800" dirty="0" smtClean="0">
                <a:latin typeface="Calibri" panose="020F0502020204030204" pitchFamily="34" charset="0"/>
              </a:rPr>
              <a:t>Literate or not</a:t>
            </a:r>
          </a:p>
          <a:p>
            <a:endParaRPr lang="en-GB" sz="2800" dirty="0">
              <a:latin typeface="Calibri" panose="020F0502020204030204" pitchFamily="34" charset="0"/>
            </a:endParaRPr>
          </a:p>
          <a:p>
            <a:r>
              <a:rPr lang="en-GB" sz="2800" dirty="0" smtClean="0">
                <a:latin typeface="Calibri" panose="020F0502020204030204" pitchFamily="34" charset="0"/>
              </a:rPr>
              <a:t>Languages with a written form or not</a:t>
            </a:r>
          </a:p>
          <a:p>
            <a:endParaRPr lang="en-GB" sz="2000" dirty="0">
              <a:latin typeface="Calibri" panose="020F0502020204030204" pitchFamily="34" charset="0"/>
            </a:endParaRPr>
          </a:p>
          <a:p>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284" y="1412776"/>
            <a:ext cx="6288729" cy="2829285"/>
          </a:xfrm>
          <a:prstGeom prst="rect">
            <a:avLst/>
          </a:prstGeom>
        </p:spPr>
      </p:pic>
      <p:sp>
        <p:nvSpPr>
          <p:cNvPr id="5" name="TextBox 4"/>
          <p:cNvSpPr txBox="1"/>
          <p:nvPr/>
        </p:nvSpPr>
        <p:spPr>
          <a:xfrm>
            <a:off x="2013439" y="290146"/>
            <a:ext cx="8273561" cy="523220"/>
          </a:xfrm>
          <a:prstGeom prst="rect">
            <a:avLst/>
          </a:prstGeom>
          <a:noFill/>
        </p:spPr>
        <p:txBody>
          <a:bodyPr wrap="square" rtlCol="0">
            <a:spAutoFit/>
          </a:bodyPr>
          <a:lstStyle/>
          <a:p>
            <a:r>
              <a:rPr lang="en-GB" sz="2800" dirty="0" smtClean="0">
                <a:latin typeface="Calibri" panose="020F0502020204030204" pitchFamily="34" charset="0"/>
              </a:rPr>
              <a:t>Pupils learning English as an additional language</a:t>
            </a:r>
            <a:endParaRPr lang="en-GB" sz="2800" dirty="0">
              <a:latin typeface="Calibri" panose="020F0502020204030204" pitchFamily="34" charset="0"/>
            </a:endParaRPr>
          </a:p>
        </p:txBody>
      </p:sp>
      <p:sp>
        <p:nvSpPr>
          <p:cNvPr id="8" name="Text Box 6"/>
          <p:cNvSpPr txBox="1">
            <a:spLocks noChangeArrowheads="1"/>
          </p:cNvSpPr>
          <p:nvPr/>
        </p:nvSpPr>
        <p:spPr bwMode="auto">
          <a:xfrm>
            <a:off x="461587" y="4909642"/>
            <a:ext cx="11377264" cy="1569660"/>
          </a:xfrm>
          <a:prstGeom prst="rect">
            <a:avLst/>
          </a:prstGeom>
          <a:noFill/>
          <a:ln w="9525">
            <a:noFill/>
            <a:miter lim="800000"/>
            <a:headEnd/>
            <a:tailEnd/>
          </a:ln>
        </p:spPr>
        <p:txBody>
          <a:bodyPr wrap="square">
            <a:spAutoFit/>
          </a:bodyPr>
          <a:lstStyle/>
          <a:p>
            <a:pPr algn="l">
              <a:spcBef>
                <a:spcPct val="50000"/>
              </a:spcBef>
            </a:pPr>
            <a:r>
              <a:rPr lang="en-GB" sz="2400" dirty="0" smtClean="0">
                <a:latin typeface="Calibri" pitchFamily="34" charset="0"/>
              </a:rPr>
              <a:t>“</a:t>
            </a:r>
            <a:r>
              <a:rPr lang="en-GB" sz="2400" dirty="0">
                <a:latin typeface="Calibri" pitchFamily="34" charset="0"/>
              </a:rPr>
              <a:t>pupils who live in two languages, who have access to, or need to use two or more languages at home and at school. It does not mean that they have fluency in both languages or that they are competent and literate in both languages” (Tower Hamlets, 1992)</a:t>
            </a:r>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slide(fromBottom)">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3635223650"/>
              </p:ext>
            </p:extLst>
          </p:nvPr>
        </p:nvGraphicFramePr>
        <p:xfrm>
          <a:off x="1413892" y="132813"/>
          <a:ext cx="9210675" cy="561975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710036" y="6315651"/>
            <a:ext cx="9210675" cy="369332"/>
          </a:xfrm>
          <a:prstGeom prst="rect">
            <a:avLst/>
          </a:prstGeom>
        </p:spPr>
        <p:txBody>
          <a:bodyPr wrap="square">
            <a:spAutoFit/>
          </a:bodyPr>
          <a:lstStyle/>
          <a:p>
            <a:r>
              <a:rPr lang="en-GB" dirty="0">
                <a:latin typeface="Calibri" panose="020F0502020204030204" pitchFamily="34" charset="0"/>
              </a:rPr>
              <a:t>http://www.naldic.org.uk/research-and-information/eal-statistics/eal-pupils/</a:t>
            </a:r>
          </a:p>
        </p:txBody>
      </p:sp>
      <p:sp>
        <p:nvSpPr>
          <p:cNvPr id="9" name="Rectangle 8"/>
          <p:cNvSpPr/>
          <p:nvPr/>
        </p:nvSpPr>
        <p:spPr>
          <a:xfrm>
            <a:off x="4499606" y="5846960"/>
            <a:ext cx="6096000" cy="369332"/>
          </a:xfrm>
          <a:prstGeom prst="rect">
            <a:avLst/>
          </a:prstGeom>
        </p:spPr>
        <p:txBody>
          <a:bodyPr>
            <a:spAutoFit/>
          </a:bodyPr>
          <a:lstStyle/>
          <a:p>
            <a:r>
              <a:rPr lang="en-GB" dirty="0">
                <a:latin typeface="Calibri" panose="020F0502020204030204" pitchFamily="34" charset="0"/>
              </a:rPr>
              <a:t>More than 360 languages spoken in </a:t>
            </a:r>
            <a:r>
              <a:rPr lang="en-GB" dirty="0" smtClean="0">
                <a:latin typeface="Calibri" panose="020F0502020204030204" pitchFamily="34" charset="0"/>
              </a:rPr>
              <a:t>UK</a:t>
            </a:r>
            <a:endParaRPr lang="en-GB" dirty="0">
              <a:latin typeface="Calibri" panose="020F0502020204030204" pitchFamily="34" charset="0"/>
            </a:endParaRP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514171" y="342338"/>
            <a:ext cx="6888406" cy="1938992"/>
          </a:xfrm>
          <a:prstGeom prst="rect">
            <a:avLst/>
          </a:prstGeom>
        </p:spPr>
        <p:txBody>
          <a:bodyPr wrap="square">
            <a:spAutoFit/>
          </a:bodyPr>
          <a:lstStyle/>
          <a:p>
            <a:r>
              <a:rPr lang="en-GB" altLang="en-US" sz="2000" dirty="0">
                <a:latin typeface="Calibri" panose="020F0502020204030204" pitchFamily="34" charset="0"/>
                <a:ea typeface="ＭＳ Ｐゴシック" panose="020B0600070205080204" pitchFamily="34" charset="-128"/>
              </a:rPr>
              <a:t>‘Rather than working with homogeneity, stability and boundedness as the starting assumptions, mobility, mixing, political dynamics and historical embedding are now central concerns in the study of languages, language groups and communication’</a:t>
            </a:r>
          </a:p>
          <a:p>
            <a:pPr>
              <a:buFontTx/>
              <a:buNone/>
            </a:pPr>
            <a:r>
              <a:rPr lang="en-GB" altLang="en-US" sz="2000" dirty="0">
                <a:latin typeface="Calibri" panose="020F0502020204030204" pitchFamily="34" charset="0"/>
                <a:ea typeface="ＭＳ Ｐゴシック" panose="020B0600070205080204" pitchFamily="34" charset="-128"/>
              </a:rPr>
              <a:t>(</a:t>
            </a:r>
            <a:r>
              <a:rPr lang="en-GB" altLang="en-US" sz="2000" dirty="0" err="1">
                <a:latin typeface="Calibri" panose="020F0502020204030204" pitchFamily="34" charset="0"/>
                <a:ea typeface="ＭＳ Ｐゴシック" panose="020B0600070205080204" pitchFamily="34" charset="-128"/>
              </a:rPr>
              <a:t>Blommaert</a:t>
            </a:r>
            <a:r>
              <a:rPr lang="en-GB" altLang="en-US" sz="2000" dirty="0">
                <a:latin typeface="Calibri" panose="020F0502020204030204" pitchFamily="34" charset="0"/>
                <a:ea typeface="ＭＳ Ｐゴシック" panose="020B0600070205080204" pitchFamily="34" charset="-128"/>
              </a:rPr>
              <a:t> and </a:t>
            </a:r>
            <a:r>
              <a:rPr lang="en-GB" altLang="en-US" sz="2000" dirty="0" err="1">
                <a:latin typeface="Calibri" panose="020F0502020204030204" pitchFamily="34" charset="0"/>
                <a:ea typeface="ＭＳ Ｐゴシック" panose="020B0600070205080204" pitchFamily="34" charset="-128"/>
              </a:rPr>
              <a:t>Rampton</a:t>
            </a:r>
            <a:r>
              <a:rPr lang="en-GB" altLang="en-US" sz="2000" dirty="0">
                <a:latin typeface="Calibri" panose="020F0502020204030204" pitchFamily="34" charset="0"/>
                <a:ea typeface="ＭＳ Ｐゴシック" panose="020B0600070205080204" pitchFamily="34" charset="-128"/>
              </a:rPr>
              <a:t>, 2011, p. 3)</a:t>
            </a:r>
          </a:p>
        </p:txBody>
      </p:sp>
      <p:sp>
        <p:nvSpPr>
          <p:cNvPr id="3" name="Rectangle 2"/>
          <p:cNvSpPr/>
          <p:nvPr/>
        </p:nvSpPr>
        <p:spPr>
          <a:xfrm>
            <a:off x="5230316" y="2529013"/>
            <a:ext cx="6096000" cy="3477875"/>
          </a:xfrm>
          <a:prstGeom prst="rect">
            <a:avLst/>
          </a:prstGeom>
        </p:spPr>
        <p:txBody>
          <a:bodyPr>
            <a:spAutoFit/>
          </a:bodyPr>
          <a:lstStyle/>
          <a:p>
            <a:r>
              <a:rPr lang="en-GB" sz="2000" b="0" i="0" u="none" strike="noStrike" baseline="0" dirty="0" smtClean="0">
                <a:latin typeface="Calibri" panose="020F0502020204030204" pitchFamily="34" charset="0"/>
              </a:rPr>
              <a:t>In the course of the 19th century, most, if not all, European nation states used national languages to trigger unity, assess loyalty and govern public participation (</a:t>
            </a:r>
            <a:r>
              <a:rPr lang="en-GB" sz="2000" b="0" i="0" u="none" strike="noStrike" baseline="0" dirty="0" err="1" smtClean="0">
                <a:latin typeface="Calibri" panose="020F0502020204030204" pitchFamily="34" charset="0"/>
              </a:rPr>
              <a:t>Gogolin</a:t>
            </a:r>
            <a:r>
              <a:rPr lang="en-GB" sz="2000" b="0" i="0" u="none" strike="noStrike" baseline="0" dirty="0" smtClean="0">
                <a:latin typeface="Calibri" panose="020F0502020204030204" pitchFamily="34" charset="0"/>
              </a:rPr>
              <a:t> 2010, pp. 536-537). In this context, national institutions, and especially schools, developed the imagery of </a:t>
            </a:r>
            <a:r>
              <a:rPr lang="en-GB" sz="2000" b="0" i="0" u="none" strike="noStrike" baseline="0" dirty="0" err="1" smtClean="0">
                <a:latin typeface="Calibri" panose="020F0502020204030204" pitchFamily="34" charset="0"/>
              </a:rPr>
              <a:t>monolingualism</a:t>
            </a:r>
            <a:r>
              <a:rPr lang="en-GB" sz="2000" b="0" i="0" u="none" strike="noStrike" baseline="0" dirty="0" smtClean="0">
                <a:latin typeface="Calibri" panose="020F0502020204030204" pitchFamily="34" charset="0"/>
              </a:rPr>
              <a:t> as being a natural norm, while perceiving bilingualism and multiculturalism as disturbing or even threatening (ibid.). This “monolingual habitus” (</a:t>
            </a:r>
            <a:r>
              <a:rPr lang="en-GB" sz="2000" b="0" i="0" u="none" strike="noStrike" baseline="0" dirty="0" err="1" smtClean="0">
                <a:latin typeface="Calibri" panose="020F0502020204030204" pitchFamily="34" charset="0"/>
              </a:rPr>
              <a:t>Gogolin</a:t>
            </a:r>
            <a:r>
              <a:rPr lang="en-GB" sz="2000" b="0" i="0" u="none" strike="noStrike" baseline="0" dirty="0" smtClean="0">
                <a:latin typeface="Calibri" panose="020F0502020204030204" pitchFamily="34" charset="0"/>
              </a:rPr>
              <a:t> 1994) is still prevalent in European schools (</a:t>
            </a:r>
            <a:r>
              <a:rPr lang="en-GB" sz="2000" dirty="0" err="1">
                <a:latin typeface="Calibri" panose="020F0502020204030204" pitchFamily="34" charset="0"/>
              </a:rPr>
              <a:t>Brüggemann</a:t>
            </a:r>
            <a:r>
              <a:rPr lang="en-GB" sz="2000" dirty="0">
                <a:latin typeface="Calibri" panose="020F0502020204030204" pitchFamily="34" charset="0"/>
              </a:rPr>
              <a:t>, C. (2012).</a:t>
            </a:r>
          </a:p>
          <a:p>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96" y="2780928"/>
            <a:ext cx="4204060" cy="2808312"/>
          </a:xfrm>
          <a:prstGeom prst="rect">
            <a:avLst/>
          </a:prstGeom>
        </p:spPr>
      </p:pic>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1">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9454" y="1027533"/>
            <a:ext cx="6064802" cy="4032448"/>
          </a:xfrm>
          <a:prstGeom prst="rect">
            <a:avLst/>
          </a:prstGeom>
        </p:spPr>
      </p:pic>
      <p:sp>
        <p:nvSpPr>
          <p:cNvPr id="5" name="TextBox 4"/>
          <p:cNvSpPr txBox="1"/>
          <p:nvPr/>
        </p:nvSpPr>
        <p:spPr>
          <a:xfrm>
            <a:off x="261764" y="116632"/>
            <a:ext cx="5616624" cy="7848302"/>
          </a:xfrm>
          <a:prstGeom prst="rect">
            <a:avLst/>
          </a:prstGeom>
          <a:noFill/>
        </p:spPr>
        <p:txBody>
          <a:bodyPr wrap="square" rtlCol="0">
            <a:spAutoFit/>
          </a:bodyPr>
          <a:lstStyle/>
          <a:p>
            <a:pPr algn="ctr"/>
            <a:r>
              <a:rPr lang="en-GB" sz="3200" dirty="0" smtClean="0">
                <a:latin typeface="Calibri" panose="020F0502020204030204" pitchFamily="34" charset="0"/>
              </a:rPr>
              <a:t>Gypsy Roma </a:t>
            </a:r>
          </a:p>
          <a:p>
            <a:endParaRPr lang="en-GB" dirty="0">
              <a:latin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rPr>
              <a:t>Most deprived and discriminated ethnic group in Europe, </a:t>
            </a:r>
            <a:r>
              <a:rPr lang="en-GB" sz="2000" dirty="0" smtClean="0">
                <a:latin typeface="Calibri" panose="020F0502020204030204" pitchFamily="34" charset="0"/>
              </a:rPr>
              <a:t>often negatively stereotyped, so </a:t>
            </a:r>
            <a:r>
              <a:rPr lang="en-GB" sz="2000" dirty="0">
                <a:latin typeface="Calibri" panose="020F0502020204030204" pitchFamily="34" charset="0"/>
              </a:rPr>
              <a:t>parents often reticent to acknowledge this heritage let alone their </a:t>
            </a:r>
            <a:r>
              <a:rPr lang="en-GB" sz="2000" dirty="0" smtClean="0">
                <a:latin typeface="Calibri" panose="020F0502020204030204" pitchFamily="34" charset="0"/>
              </a:rPr>
              <a:t>languages. </a:t>
            </a:r>
            <a:endParaRPr lang="en-GB" sz="2000" dirty="0">
              <a:latin typeface="Calibri" panose="020F0502020204030204" pitchFamily="34" charset="0"/>
            </a:endParaRPr>
          </a:p>
          <a:p>
            <a:pPr marL="285750" indent="-285750">
              <a:buFont typeface="Arial" panose="020B0604020202020204" pitchFamily="34" charset="0"/>
              <a:buChar char="•"/>
            </a:pPr>
            <a:endParaRPr lang="en-GB" sz="2000" dirty="0" smtClean="0">
              <a:latin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rPr>
              <a:t>Most likely to be inappropriately placed in special needs classes in some European countries</a:t>
            </a:r>
            <a:endParaRPr lang="en-GB" sz="2000" dirty="0">
              <a:latin typeface="Calibri" panose="020F0502020204030204" pitchFamily="34" charset="0"/>
            </a:endParaRPr>
          </a:p>
          <a:p>
            <a:pPr marL="285750" indent="-285750">
              <a:buFont typeface="Arial" panose="020B0604020202020204" pitchFamily="34" charset="0"/>
              <a:buChar char="•"/>
            </a:pPr>
            <a:endParaRPr lang="en-GB" sz="2000" dirty="0">
              <a:latin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rPr>
              <a:t>Parents often have either personal knowledge or family histories of prejudiced behaviour in institutions such as </a:t>
            </a:r>
            <a:r>
              <a:rPr lang="en-GB" sz="2000" dirty="0" smtClean="0">
                <a:latin typeface="Calibri" panose="020F0502020204030204" pitchFamily="34" charset="0"/>
              </a:rPr>
              <a:t>schools</a:t>
            </a:r>
          </a:p>
          <a:p>
            <a:pPr marL="285750" indent="-285750">
              <a:buFont typeface="Arial" panose="020B0604020202020204" pitchFamily="34" charset="0"/>
              <a:buChar char="•"/>
            </a:pPr>
            <a:endParaRPr lang="en-GB" sz="2000" dirty="0">
              <a:latin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rPr>
              <a:t>lowest achieving pupils across Europe including UK</a:t>
            </a:r>
          </a:p>
          <a:p>
            <a:pPr marL="285750" indent="-285750">
              <a:buFont typeface="Arial" panose="020B0604020202020204" pitchFamily="34" charset="0"/>
              <a:buChar char="•"/>
            </a:pPr>
            <a:endParaRPr lang="en-GB" sz="2000" dirty="0">
              <a:latin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rPr>
              <a:t>Hugely complicated language systems deriving from India – multiple linguistic forms</a:t>
            </a:r>
          </a:p>
          <a:p>
            <a:pPr marL="285750" indent="-285750">
              <a:buFont typeface="Arial" panose="020B0604020202020204" pitchFamily="34" charset="0"/>
              <a:buChar char="•"/>
            </a:pPr>
            <a:endParaRPr lang="en-GB" sz="2000" dirty="0">
              <a:latin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rPr>
              <a:t>No commonly agreed standardised </a:t>
            </a:r>
            <a:r>
              <a:rPr lang="en-GB" sz="2000" dirty="0">
                <a:latin typeface="Calibri" panose="020F0502020204030204" pitchFamily="34" charset="0"/>
              </a:rPr>
              <a:t>w</a:t>
            </a:r>
            <a:r>
              <a:rPr lang="en-GB" sz="2000" dirty="0" smtClean="0">
                <a:latin typeface="Calibri" panose="020F0502020204030204" pitchFamily="34" charset="0"/>
              </a:rPr>
              <a:t>ritten form</a:t>
            </a:r>
          </a:p>
          <a:p>
            <a:pPr marL="285750" indent="-285750">
              <a:buFont typeface="Arial" panose="020B0604020202020204" pitchFamily="34" charset="0"/>
              <a:buChar char="•"/>
            </a:pPr>
            <a:endParaRPr lang="en-GB" sz="2000" dirty="0">
              <a:latin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389" y="1036334"/>
            <a:ext cx="6064802" cy="40324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324" y="1628800"/>
            <a:ext cx="6054726" cy="403244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1324" y="1041219"/>
            <a:ext cx="3462506" cy="520760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1553" y="1046914"/>
            <a:ext cx="3446809" cy="5184575"/>
          </a:xfrm>
          <a:prstGeom prst="rect">
            <a:avLst/>
          </a:prstGeom>
        </p:spPr>
      </p:pic>
    </p:spTree>
    <p:extLst>
      <p:ext uri="{BB962C8B-B14F-4D97-AF65-F5344CB8AC3E}">
        <p14:creationId xmlns:p14="http://schemas.microsoft.com/office/powerpoint/2010/main" val="377526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0"/>
                                        <p:tgtEl>
                                          <p:spTgt spid="7"/>
                                        </p:tgtEl>
                                      </p:cBhvr>
                                    </p:animEffect>
                                  </p:childTnLst>
                                  <p:subTnLst>
                                    <p:set>
                                      <p:cBhvr override="childStyle">
                                        <p:cTn dur="1" fill="hold" display="0" masterRel="sameClick" afterEffect="1">
                                          <p:stCondLst>
                                            <p:cond evt="end" delay="0">
                                              <p:tn val="9"/>
                                            </p:cond>
                                          </p:stCondLst>
                                        </p:cTn>
                                        <p:tgtEl>
                                          <p:spTgt spid="7"/>
                                        </p:tgtEl>
                                        <p:attrNameLst>
                                          <p:attrName>style.visibility</p:attrName>
                                        </p:attrNameLst>
                                      </p:cBhvr>
                                      <p:to>
                                        <p:strVal val="hidden"/>
                                      </p:to>
                                    </p:set>
                                  </p:subTnLst>
                                </p:cTn>
                              </p:par>
                            </p:childTnLst>
                          </p:cTn>
                        </p:par>
                        <p:par>
                          <p:cTn id="12" fill="hold">
                            <p:stCondLst>
                              <p:cond delay="10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16" fill="hold">
                            <p:stCondLst>
                              <p:cond delay="15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0"/>
                                        <p:tgtEl>
                                          <p:spTgt spid="10"/>
                                        </p:tgtEl>
                                      </p:cBhvr>
                                    </p:animEffect>
                                  </p:childTnLst>
                                  <p:subTnLst>
                                    <p:set>
                                      <p:cBhvr override="childStyle">
                                        <p:cTn dur="1" fill="hold" display="0" masterRel="sameClick" afterEffect="1">
                                          <p:stCondLst>
                                            <p:cond evt="end" delay="0">
                                              <p:tn val="17"/>
                                            </p:cond>
                                          </p:stCondLst>
                                        </p:cTn>
                                        <p:tgtEl>
                                          <p:spTgt spid="10"/>
                                        </p:tgtEl>
                                        <p:attrNameLst>
                                          <p:attrName>style.visibility</p:attrName>
                                        </p:attrNameLst>
                                      </p:cBhvr>
                                      <p:to>
                                        <p:strVal val="hidden"/>
                                      </p:to>
                                    </p:set>
                                  </p:subTnLst>
                                </p:cTn>
                              </p:par>
                            </p:childTnLst>
                          </p:cTn>
                        </p:par>
                        <p:par>
                          <p:cTn id="20" fill="hold">
                            <p:stCondLst>
                              <p:cond delay="20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World  presentation (widescreen)</Template>
  <TotalTime>0</TotalTime>
  <Words>1638</Words>
  <Application>Microsoft Office PowerPoint</Application>
  <PresentationFormat>Custom</PresentationFormat>
  <Paragraphs>136</Paragraphs>
  <Slides>25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ＭＳ Ｐゴシック</vt:lpstr>
      <vt:lpstr>Arial</vt:lpstr>
      <vt:lpstr>Calibri</vt:lpstr>
      <vt:lpstr>Calibri Light</vt:lpstr>
      <vt:lpstr>Century Gothic</vt:lpstr>
      <vt:lpstr>Consolas</vt:lpstr>
      <vt:lpstr>Times New Roman</vt:lpstr>
      <vt:lpstr>Continental World 16x9</vt:lpstr>
      <vt:lpstr>Office Theme</vt:lpstr>
      <vt:lpstr>PowerPoint Presentation</vt:lpstr>
      <vt:lpstr>Languages for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2016-11-08T11:37:43Z</dcterms:created>
  <dcterms:modified xsi:type="dcterms:W3CDTF">2016-11-16T15:14:51Z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